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8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1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238E5-80CA-3249-974B-A0A3B8D9CA9F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B8419-4268-1C45-B0D3-89875A58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26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10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988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606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86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45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682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80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31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619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72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98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155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821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673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721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516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675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860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330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49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94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772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316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735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657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991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721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386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070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112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41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48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258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225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396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254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667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119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429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70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48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120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024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1491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370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71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9432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4155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840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4262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208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501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018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Shape 10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79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9705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2164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2461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89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0405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2461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483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9933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4513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9163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43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821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Shape 1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637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582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3223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3477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0332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4259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Shape 1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1886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1801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946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Shape 1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76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4093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023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Shape 1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28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Shape 1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45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Shape 1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3351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Shape 1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3420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5998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Shape 1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098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021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71052" y="6223800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sz="2667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27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CD70E7-2401-2F4A-AA35-F7C45078468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D52AFC3-58BC-2445-8692-AB3B7BEE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5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82933" y="2985400"/>
            <a:ext cx="376400" cy="10852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" name="Shape 53"/>
          <p:cNvSpPr/>
          <p:nvPr/>
        </p:nvSpPr>
        <p:spPr>
          <a:xfrm>
            <a:off x="4211267" y="3339800"/>
            <a:ext cx="376400" cy="3764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4" name="Shape 54"/>
          <p:cNvCxnSpPr>
            <a:endCxn id="53" idx="2"/>
          </p:cNvCxnSpPr>
          <p:nvPr/>
        </p:nvCxnSpPr>
        <p:spPr>
          <a:xfrm rot="10800000" flipH="1">
            <a:off x="2225267" y="3528000"/>
            <a:ext cx="1986000" cy="53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5" name="Shape 55"/>
          <p:cNvCxnSpPr>
            <a:endCxn id="53" idx="2"/>
          </p:cNvCxnSpPr>
          <p:nvPr/>
        </p:nvCxnSpPr>
        <p:spPr>
          <a:xfrm>
            <a:off x="2251267" y="3211600"/>
            <a:ext cx="1960000" cy="31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>
            <a:endCxn id="53" idx="2"/>
          </p:cNvCxnSpPr>
          <p:nvPr/>
        </p:nvCxnSpPr>
        <p:spPr>
          <a:xfrm>
            <a:off x="2432867" y="3012400"/>
            <a:ext cx="1778400" cy="5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7" name="Shape 57"/>
          <p:cNvCxnSpPr>
            <a:endCxn id="53" idx="2"/>
          </p:cNvCxnSpPr>
          <p:nvPr/>
        </p:nvCxnSpPr>
        <p:spPr>
          <a:xfrm rot="10800000" flipH="1">
            <a:off x="2467667" y="3528000"/>
            <a:ext cx="1743600" cy="33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" name="Shape 58"/>
          <p:cNvSpPr txBox="1"/>
          <p:nvPr/>
        </p:nvSpPr>
        <p:spPr>
          <a:xfrm>
            <a:off x="2344400" y="4756067"/>
            <a:ext cx="65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59" name="Shape 59"/>
          <p:cNvSpPr txBox="1"/>
          <p:nvPr/>
        </p:nvSpPr>
        <p:spPr>
          <a:xfrm>
            <a:off x="2830133" y="1991833"/>
            <a:ext cx="6556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32</a:t>
            </a:r>
            <a:endParaRPr sz="2400"/>
          </a:p>
        </p:txBody>
      </p:sp>
      <p:sp>
        <p:nvSpPr>
          <p:cNvPr id="60" name="Shape 60"/>
          <p:cNvSpPr txBox="1"/>
          <p:nvPr/>
        </p:nvSpPr>
        <p:spPr>
          <a:xfrm>
            <a:off x="1450251" y="5278243"/>
            <a:ext cx="655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</p:txBody>
      </p:sp>
      <p:sp>
        <p:nvSpPr>
          <p:cNvPr id="61" name="Shape 61"/>
          <p:cNvSpPr/>
          <p:nvPr/>
        </p:nvSpPr>
        <p:spPr>
          <a:xfrm>
            <a:off x="1527567" y="1689400"/>
            <a:ext cx="1275200" cy="36772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" name="Shape 62"/>
          <p:cNvSpPr txBox="1"/>
          <p:nvPr/>
        </p:nvSpPr>
        <p:spPr>
          <a:xfrm>
            <a:off x="236533" y="134400"/>
            <a:ext cx="9079200" cy="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b="1"/>
              <a:t>Convolution</a:t>
            </a:r>
            <a:endParaRPr sz="4000"/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r="53384" b="50438"/>
          <a:stretch/>
        </p:blipFill>
        <p:spPr>
          <a:xfrm>
            <a:off x="6705251" y="950333"/>
            <a:ext cx="3710432" cy="191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128" y="3236955"/>
            <a:ext cx="4472667" cy="2680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58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Idea #1: Localization as Regression</a:t>
            </a:r>
            <a:endParaRPr sz="400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86" y="2266871"/>
            <a:ext cx="2676199" cy="22203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424400" y="1678867"/>
            <a:ext cx="2676400" cy="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Input</a:t>
            </a:r>
            <a:r>
              <a:rPr lang="en" sz="2400"/>
              <a:t>: image</a:t>
            </a:r>
            <a:endParaRPr sz="2400"/>
          </a:p>
        </p:txBody>
      </p:sp>
      <p:cxnSp>
        <p:nvCxnSpPr>
          <p:cNvPr id="201" name="Shape 201"/>
          <p:cNvCxnSpPr/>
          <p:nvPr/>
        </p:nvCxnSpPr>
        <p:spPr>
          <a:xfrm>
            <a:off x="3471900" y="3485867"/>
            <a:ext cx="170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2" name="Shape 202"/>
          <p:cNvSpPr txBox="1"/>
          <p:nvPr/>
        </p:nvSpPr>
        <p:spPr>
          <a:xfrm>
            <a:off x="5543100" y="2800267"/>
            <a:ext cx="2676400" cy="13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Output</a:t>
            </a:r>
            <a:r>
              <a:rPr lang="en" sz="2400"/>
              <a:t>: </a:t>
            </a:r>
            <a:br>
              <a:rPr lang="en" sz="2400"/>
            </a:br>
            <a:r>
              <a:rPr lang="en" sz="2400"/>
              <a:t>Box coordinates</a:t>
            </a:r>
            <a:endParaRPr sz="2400"/>
          </a:p>
          <a:p>
            <a:pPr algn="ctr"/>
            <a:r>
              <a:rPr lang="en" sz="2400"/>
              <a:t>(4 numbers)</a:t>
            </a:r>
            <a:endParaRPr sz="2400"/>
          </a:p>
        </p:txBody>
      </p:sp>
      <p:sp>
        <p:nvSpPr>
          <p:cNvPr id="203" name="Shape 203"/>
          <p:cNvSpPr txBox="1"/>
          <p:nvPr/>
        </p:nvSpPr>
        <p:spPr>
          <a:xfrm>
            <a:off x="3339633" y="2742133"/>
            <a:ext cx="1787600" cy="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Neural Net</a:t>
            </a:r>
            <a:endParaRPr sz="2400"/>
          </a:p>
        </p:txBody>
      </p:sp>
      <p:sp>
        <p:nvSpPr>
          <p:cNvPr id="204" name="Shape 204"/>
          <p:cNvSpPr txBox="1"/>
          <p:nvPr/>
        </p:nvSpPr>
        <p:spPr>
          <a:xfrm>
            <a:off x="5614867" y="4290533"/>
            <a:ext cx="2676400" cy="1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Correct output</a:t>
            </a:r>
            <a:r>
              <a:rPr lang="en" sz="2400"/>
              <a:t>:  </a:t>
            </a:r>
            <a:br>
              <a:rPr lang="en" sz="2400"/>
            </a:br>
            <a:r>
              <a:rPr lang="en" sz="2400"/>
              <a:t>box coordinates</a:t>
            </a:r>
            <a:endParaRPr sz="2400"/>
          </a:p>
          <a:p>
            <a:pPr algn="ctr"/>
            <a:r>
              <a:rPr lang="en" sz="2400"/>
              <a:t>(4 numbers)</a:t>
            </a:r>
            <a:endParaRPr sz="2400"/>
          </a:p>
        </p:txBody>
      </p:sp>
      <p:cxnSp>
        <p:nvCxnSpPr>
          <p:cNvPr id="205" name="Shape 205"/>
          <p:cNvCxnSpPr>
            <a:stCxn id="204" idx="3"/>
          </p:cNvCxnSpPr>
          <p:nvPr/>
        </p:nvCxnSpPr>
        <p:spPr>
          <a:xfrm rot="10800000" flipH="1">
            <a:off x="8291267" y="4548333"/>
            <a:ext cx="1318000" cy="398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6" name="Shape 206"/>
          <p:cNvCxnSpPr>
            <a:stCxn id="202" idx="3"/>
          </p:cNvCxnSpPr>
          <p:nvPr/>
        </p:nvCxnSpPr>
        <p:spPr>
          <a:xfrm>
            <a:off x="8219500" y="3485867"/>
            <a:ext cx="1372000" cy="67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9680367" y="3877100"/>
            <a:ext cx="2137600" cy="1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Loss</a:t>
            </a:r>
            <a:r>
              <a:rPr lang="en" sz="2400"/>
              <a:t>:</a:t>
            </a:r>
            <a:endParaRPr sz="2400"/>
          </a:p>
          <a:p>
            <a:pPr algn="ctr"/>
            <a:r>
              <a:rPr lang="en" sz="2400"/>
              <a:t>L2 distance</a:t>
            </a:r>
            <a:endParaRPr sz="2400"/>
          </a:p>
        </p:txBody>
      </p:sp>
      <p:sp>
        <p:nvSpPr>
          <p:cNvPr id="208" name="Shape 208"/>
          <p:cNvSpPr txBox="1"/>
          <p:nvPr/>
        </p:nvSpPr>
        <p:spPr>
          <a:xfrm>
            <a:off x="217800" y="4990367"/>
            <a:ext cx="3515200" cy="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Only one object, </a:t>
            </a:r>
            <a:br>
              <a:rPr lang="en" sz="2400"/>
            </a:br>
            <a:r>
              <a:rPr lang="en" sz="2400"/>
              <a:t>simpler than detection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0350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161167" y="93267"/>
            <a:ext cx="118824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Simple Recipe for Classification + Localization</a:t>
            </a:r>
            <a:endParaRPr sz="4000"/>
          </a:p>
        </p:txBody>
      </p:sp>
      <p:sp>
        <p:nvSpPr>
          <p:cNvPr id="215" name="Shape 215"/>
          <p:cNvSpPr txBox="1"/>
          <p:nvPr/>
        </p:nvSpPr>
        <p:spPr>
          <a:xfrm>
            <a:off x="406167" y="862767"/>
            <a:ext cx="11270000" cy="11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1</a:t>
            </a:r>
            <a:r>
              <a:rPr lang="en" sz="2400"/>
              <a:t>: Train (or download) a classification model (AlexNet, VGG, GoogLeNet)</a:t>
            </a:r>
            <a:endParaRPr sz="2400"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5400000">
            <a:off x="24560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" name="Shape 218"/>
          <p:cNvSpPr/>
          <p:nvPr/>
        </p:nvSpPr>
        <p:spPr>
          <a:xfrm>
            <a:off x="41056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9" name="Shape 219"/>
          <p:cNvSpPr/>
          <p:nvPr/>
        </p:nvSpPr>
        <p:spPr>
          <a:xfrm>
            <a:off x="5793433" y="4038833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Shape 220"/>
          <p:cNvSpPr/>
          <p:nvPr/>
        </p:nvSpPr>
        <p:spPr>
          <a:xfrm>
            <a:off x="6188633" y="4038633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" name="Shape 221"/>
          <p:cNvSpPr/>
          <p:nvPr/>
        </p:nvSpPr>
        <p:spPr>
          <a:xfrm>
            <a:off x="6522500" y="4236433"/>
            <a:ext cx="1420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" name="Shape 222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223" name="Shape 223"/>
          <p:cNvSpPr txBox="1"/>
          <p:nvPr/>
        </p:nvSpPr>
        <p:spPr>
          <a:xfrm>
            <a:off x="2198600" y="29967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224" name="Shape 224"/>
          <p:cNvSpPr txBox="1"/>
          <p:nvPr/>
        </p:nvSpPr>
        <p:spPr>
          <a:xfrm>
            <a:off x="3723432" y="50974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conv feature map</a:t>
            </a:r>
            <a:endParaRPr sz="2400"/>
          </a:p>
        </p:txBody>
      </p:sp>
      <p:sp>
        <p:nvSpPr>
          <p:cNvPr id="225" name="Shape 225"/>
          <p:cNvSpPr txBox="1"/>
          <p:nvPr/>
        </p:nvSpPr>
        <p:spPr>
          <a:xfrm>
            <a:off x="5084033" y="3185600"/>
            <a:ext cx="2298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</a:t>
            </a:r>
            <a:endParaRPr sz="2400"/>
          </a:p>
        </p:txBody>
      </p:sp>
      <p:sp>
        <p:nvSpPr>
          <p:cNvPr id="226" name="Shape 226"/>
          <p:cNvSpPr/>
          <p:nvPr/>
        </p:nvSpPr>
        <p:spPr>
          <a:xfrm>
            <a:off x="7224967" y="4068833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Shape 227"/>
          <p:cNvSpPr txBox="1"/>
          <p:nvPr/>
        </p:nvSpPr>
        <p:spPr>
          <a:xfrm>
            <a:off x="6337967" y="5253233"/>
            <a:ext cx="191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 scores</a:t>
            </a:r>
            <a:endParaRPr sz="2400"/>
          </a:p>
        </p:txBody>
      </p:sp>
      <p:cxnSp>
        <p:nvCxnSpPr>
          <p:cNvPr id="228" name="Shape 228"/>
          <p:cNvCxnSpPr>
            <a:stCxn id="216" idx="3"/>
            <a:endCxn id="217" idx="2"/>
          </p:cNvCxnSpPr>
          <p:nvPr/>
        </p:nvCxnSpPr>
        <p:spPr>
          <a:xfrm>
            <a:off x="2277703" y="4611161"/>
            <a:ext cx="4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9" name="Shape 229"/>
          <p:cNvCxnSpPr/>
          <p:nvPr/>
        </p:nvCxnSpPr>
        <p:spPr>
          <a:xfrm>
            <a:off x="36352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0" name="Shape 230"/>
          <p:cNvCxnSpPr/>
          <p:nvPr/>
        </p:nvCxnSpPr>
        <p:spPr>
          <a:xfrm>
            <a:off x="5294233" y="4611165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1" name="Shape 231"/>
          <p:cNvCxnSpPr/>
          <p:nvPr/>
        </p:nvCxnSpPr>
        <p:spPr>
          <a:xfrm>
            <a:off x="6729933" y="4611165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2" name="Shape 232"/>
          <p:cNvCxnSpPr/>
          <p:nvPr/>
        </p:nvCxnSpPr>
        <p:spPr>
          <a:xfrm>
            <a:off x="7615867" y="46010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3" name="Shape 233"/>
          <p:cNvSpPr txBox="1"/>
          <p:nvPr/>
        </p:nvSpPr>
        <p:spPr>
          <a:xfrm>
            <a:off x="8093667" y="4338633"/>
            <a:ext cx="1829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Softmax loss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7629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161167" y="93267"/>
            <a:ext cx="118824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Simple Recipe for Classification + Localization</a:t>
            </a:r>
            <a:endParaRPr sz="4000"/>
          </a:p>
        </p:txBody>
      </p:sp>
      <p:sp>
        <p:nvSpPr>
          <p:cNvPr id="240" name="Shape 240"/>
          <p:cNvSpPr txBox="1"/>
          <p:nvPr/>
        </p:nvSpPr>
        <p:spPr>
          <a:xfrm>
            <a:off x="406167" y="862767"/>
            <a:ext cx="11270000" cy="11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2</a:t>
            </a:r>
            <a:r>
              <a:rPr lang="en" sz="2400"/>
              <a:t>: Attach new fully-connected “regression head” to the network</a:t>
            </a:r>
            <a:endParaRPr sz="2400"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 rot="5400000">
            <a:off x="24560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Shape 243"/>
          <p:cNvSpPr/>
          <p:nvPr/>
        </p:nvSpPr>
        <p:spPr>
          <a:xfrm>
            <a:off x="41056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Shape 244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245" name="Shape 245"/>
          <p:cNvSpPr txBox="1"/>
          <p:nvPr/>
        </p:nvSpPr>
        <p:spPr>
          <a:xfrm>
            <a:off x="2198600" y="29967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246" name="Shape 246"/>
          <p:cNvSpPr txBox="1"/>
          <p:nvPr/>
        </p:nvSpPr>
        <p:spPr>
          <a:xfrm>
            <a:off x="3723432" y="50974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conv feature map</a:t>
            </a:r>
            <a:endParaRPr sz="2400"/>
          </a:p>
        </p:txBody>
      </p:sp>
      <p:cxnSp>
        <p:nvCxnSpPr>
          <p:cNvPr id="247" name="Shape 247"/>
          <p:cNvCxnSpPr>
            <a:stCxn id="241" idx="3"/>
            <a:endCxn id="242" idx="2"/>
          </p:cNvCxnSpPr>
          <p:nvPr/>
        </p:nvCxnSpPr>
        <p:spPr>
          <a:xfrm>
            <a:off x="2277703" y="4611161"/>
            <a:ext cx="4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8" name="Shape 248"/>
          <p:cNvCxnSpPr/>
          <p:nvPr/>
        </p:nvCxnSpPr>
        <p:spPr>
          <a:xfrm>
            <a:off x="36352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49" name="Shape 249"/>
          <p:cNvGrpSpPr/>
          <p:nvPr/>
        </p:nvGrpSpPr>
        <p:grpSpPr>
          <a:xfrm>
            <a:off x="5963466" y="1562333"/>
            <a:ext cx="2469657" cy="1940843"/>
            <a:chOff x="4238657" y="1062231"/>
            <a:chExt cx="2619493" cy="2058594"/>
          </a:xfrm>
        </p:grpSpPr>
        <p:sp>
          <p:nvSpPr>
            <p:cNvPr id="250" name="Shape 250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Class scores</a:t>
              </a:r>
              <a:endParaRPr sz="1600"/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58" name="Shape 258"/>
          <p:cNvGrpSpPr/>
          <p:nvPr/>
        </p:nvGrpSpPr>
        <p:grpSpPr>
          <a:xfrm>
            <a:off x="5963466" y="3910568"/>
            <a:ext cx="2707591" cy="1940841"/>
            <a:chOff x="4238657" y="1062231"/>
            <a:chExt cx="2871862" cy="2058593"/>
          </a:xfrm>
        </p:grpSpPr>
        <p:sp>
          <p:nvSpPr>
            <p:cNvPr id="259" name="Shape 259"/>
            <p:cNvSpPr/>
            <p:nvPr/>
          </p:nvSpPr>
          <p:spPr>
            <a:xfrm>
              <a:off x="4317748" y="1119224"/>
              <a:ext cx="27396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/>
                <a:t>Box coordinates</a:t>
              </a:r>
              <a:endParaRPr sz="1600"/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267" name="Shape 267"/>
          <p:cNvCxnSpPr>
            <a:stCxn id="243" idx="5"/>
            <a:endCxn id="250" idx="1"/>
          </p:cNvCxnSpPr>
          <p:nvPr/>
        </p:nvCxnSpPr>
        <p:spPr>
          <a:xfrm rot="10800000" flipH="1">
            <a:off x="5257232" y="2559565"/>
            <a:ext cx="780800" cy="1982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8" name="Shape 268"/>
          <p:cNvCxnSpPr>
            <a:stCxn id="243" idx="5"/>
            <a:endCxn id="259" idx="1"/>
          </p:cNvCxnSpPr>
          <p:nvPr/>
        </p:nvCxnSpPr>
        <p:spPr>
          <a:xfrm>
            <a:off x="5257232" y="4541965"/>
            <a:ext cx="780800" cy="36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9" name="Shape 269"/>
          <p:cNvSpPr txBox="1"/>
          <p:nvPr/>
        </p:nvSpPr>
        <p:spPr>
          <a:xfrm>
            <a:off x="8603267" y="2168151"/>
            <a:ext cx="25804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“Classification head”</a:t>
            </a:r>
            <a:endParaRPr sz="2400"/>
          </a:p>
        </p:txBody>
      </p:sp>
      <p:sp>
        <p:nvSpPr>
          <p:cNvPr id="270" name="Shape 270"/>
          <p:cNvSpPr txBox="1"/>
          <p:nvPr/>
        </p:nvSpPr>
        <p:spPr>
          <a:xfrm>
            <a:off x="8824200" y="4516367"/>
            <a:ext cx="25804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“Regression head”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13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61167" y="93267"/>
            <a:ext cx="118824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Simple Recipe for Classification + Localization</a:t>
            </a:r>
            <a:endParaRPr sz="4000"/>
          </a:p>
        </p:txBody>
      </p:sp>
      <p:sp>
        <p:nvSpPr>
          <p:cNvPr id="277" name="Shape 277"/>
          <p:cNvSpPr txBox="1"/>
          <p:nvPr/>
        </p:nvSpPr>
        <p:spPr>
          <a:xfrm>
            <a:off x="406167" y="862767"/>
            <a:ext cx="112700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3</a:t>
            </a:r>
            <a:r>
              <a:rPr lang="en" sz="2400"/>
              <a:t>: Train the regression head only with SGD and L2 loss</a:t>
            </a:r>
            <a:endParaRPr sz="2400"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 rot="5400000">
            <a:off x="24560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0" name="Shape 280"/>
          <p:cNvSpPr/>
          <p:nvPr/>
        </p:nvSpPr>
        <p:spPr>
          <a:xfrm>
            <a:off x="41056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" name="Shape 281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282" name="Shape 282"/>
          <p:cNvSpPr txBox="1"/>
          <p:nvPr/>
        </p:nvSpPr>
        <p:spPr>
          <a:xfrm>
            <a:off x="2198600" y="29967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283" name="Shape 283"/>
          <p:cNvSpPr txBox="1"/>
          <p:nvPr/>
        </p:nvSpPr>
        <p:spPr>
          <a:xfrm>
            <a:off x="3723432" y="50974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conv feature map</a:t>
            </a:r>
            <a:endParaRPr sz="2400"/>
          </a:p>
        </p:txBody>
      </p:sp>
      <p:cxnSp>
        <p:nvCxnSpPr>
          <p:cNvPr id="284" name="Shape 284"/>
          <p:cNvCxnSpPr>
            <a:stCxn id="278" idx="3"/>
            <a:endCxn id="279" idx="2"/>
          </p:cNvCxnSpPr>
          <p:nvPr/>
        </p:nvCxnSpPr>
        <p:spPr>
          <a:xfrm>
            <a:off x="2277703" y="4611161"/>
            <a:ext cx="4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5" name="Shape 285"/>
          <p:cNvCxnSpPr/>
          <p:nvPr/>
        </p:nvCxnSpPr>
        <p:spPr>
          <a:xfrm>
            <a:off x="36352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86" name="Shape 286"/>
          <p:cNvGrpSpPr/>
          <p:nvPr/>
        </p:nvGrpSpPr>
        <p:grpSpPr>
          <a:xfrm>
            <a:off x="5963466" y="1562333"/>
            <a:ext cx="2469657" cy="1940843"/>
            <a:chOff x="4238657" y="1062231"/>
            <a:chExt cx="2619493" cy="2058594"/>
          </a:xfrm>
        </p:grpSpPr>
        <p:sp>
          <p:nvSpPr>
            <p:cNvPr id="287" name="Shape 287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Class scores</a:t>
              </a:r>
              <a:endParaRPr sz="1600"/>
            </a:p>
          </p:txBody>
        </p:sp>
        <p:cxnSp>
          <p:nvCxnSpPr>
            <p:cNvPr id="294" name="Shape 29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95" name="Shape 295"/>
          <p:cNvGrpSpPr/>
          <p:nvPr/>
        </p:nvGrpSpPr>
        <p:grpSpPr>
          <a:xfrm>
            <a:off x="5963466" y="3910567"/>
            <a:ext cx="2707591" cy="1833120"/>
            <a:chOff x="4238657" y="1062231"/>
            <a:chExt cx="2871862" cy="1944335"/>
          </a:xfrm>
        </p:grpSpPr>
        <p:sp>
          <p:nvSpPr>
            <p:cNvPr id="296" name="Shape 296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/>
                <a:t>Box coordinates</a:t>
              </a:r>
              <a:endParaRPr sz="1600"/>
            </a:p>
          </p:txBody>
        </p:sp>
        <p:cxnSp>
          <p:nvCxnSpPr>
            <p:cNvPr id="302" name="Shape 30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03" name="Shape 303"/>
          <p:cNvCxnSpPr>
            <a:stCxn id="280" idx="5"/>
            <a:endCxn id="296" idx="1"/>
          </p:cNvCxnSpPr>
          <p:nvPr/>
        </p:nvCxnSpPr>
        <p:spPr>
          <a:xfrm>
            <a:off x="5257232" y="4541965"/>
            <a:ext cx="1309600" cy="481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7839952" y="5023155"/>
            <a:ext cx="30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5" name="Shape 305"/>
          <p:cNvSpPr txBox="1"/>
          <p:nvPr/>
        </p:nvSpPr>
        <p:spPr>
          <a:xfrm>
            <a:off x="8226667" y="4760767"/>
            <a:ext cx="1309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L2 loss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76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161167" y="93267"/>
            <a:ext cx="118824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Simple Recipe for Classification + Localization</a:t>
            </a:r>
            <a:endParaRPr sz="4000"/>
          </a:p>
        </p:txBody>
      </p:sp>
      <p:sp>
        <p:nvSpPr>
          <p:cNvPr id="312" name="Shape 312"/>
          <p:cNvSpPr txBox="1"/>
          <p:nvPr/>
        </p:nvSpPr>
        <p:spPr>
          <a:xfrm>
            <a:off x="406167" y="862767"/>
            <a:ext cx="11270000" cy="11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4</a:t>
            </a:r>
            <a:r>
              <a:rPr lang="en" sz="2400"/>
              <a:t>: At test time use both heads</a:t>
            </a:r>
            <a:endParaRPr sz="2400"/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 rot="5400000">
            <a:off x="24560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" name="Shape 315"/>
          <p:cNvSpPr/>
          <p:nvPr/>
        </p:nvSpPr>
        <p:spPr>
          <a:xfrm>
            <a:off x="41056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6" name="Shape 316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317" name="Shape 317"/>
          <p:cNvSpPr txBox="1"/>
          <p:nvPr/>
        </p:nvSpPr>
        <p:spPr>
          <a:xfrm>
            <a:off x="2198600" y="29967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318" name="Shape 318"/>
          <p:cNvSpPr txBox="1"/>
          <p:nvPr/>
        </p:nvSpPr>
        <p:spPr>
          <a:xfrm>
            <a:off x="3723432" y="50974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conv feature map</a:t>
            </a:r>
            <a:endParaRPr sz="2400"/>
          </a:p>
        </p:txBody>
      </p:sp>
      <p:cxnSp>
        <p:nvCxnSpPr>
          <p:cNvPr id="319" name="Shape 319"/>
          <p:cNvCxnSpPr>
            <a:stCxn id="313" idx="3"/>
            <a:endCxn id="314" idx="2"/>
          </p:cNvCxnSpPr>
          <p:nvPr/>
        </p:nvCxnSpPr>
        <p:spPr>
          <a:xfrm>
            <a:off x="2277703" y="4611161"/>
            <a:ext cx="4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0" name="Shape 320"/>
          <p:cNvCxnSpPr/>
          <p:nvPr/>
        </p:nvCxnSpPr>
        <p:spPr>
          <a:xfrm>
            <a:off x="36352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21" name="Shape 321"/>
          <p:cNvGrpSpPr/>
          <p:nvPr/>
        </p:nvGrpSpPr>
        <p:grpSpPr>
          <a:xfrm>
            <a:off x="5963465" y="1562333"/>
            <a:ext cx="2368184" cy="1833120"/>
            <a:chOff x="4238657" y="1062231"/>
            <a:chExt cx="2511863" cy="1944335"/>
          </a:xfrm>
        </p:grpSpPr>
        <p:sp>
          <p:nvSpPr>
            <p:cNvPr id="322" name="Shape 322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Class scores</a:t>
              </a:r>
              <a:endParaRPr sz="1600"/>
            </a:p>
          </p:txBody>
        </p:sp>
        <p:cxnSp>
          <p:nvCxnSpPr>
            <p:cNvPr id="328" name="Shape 32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29" name="Shape 329"/>
          <p:cNvGrpSpPr/>
          <p:nvPr/>
        </p:nvGrpSpPr>
        <p:grpSpPr>
          <a:xfrm>
            <a:off x="5963466" y="3910567"/>
            <a:ext cx="2707591" cy="1833120"/>
            <a:chOff x="4238657" y="1062231"/>
            <a:chExt cx="2871862" cy="1944335"/>
          </a:xfrm>
        </p:grpSpPr>
        <p:sp>
          <p:nvSpPr>
            <p:cNvPr id="330" name="Shape 330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Shape 335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/>
                <a:t>Box coordinates</a:t>
              </a:r>
              <a:endParaRPr sz="1600"/>
            </a:p>
          </p:txBody>
        </p:sp>
        <p:cxnSp>
          <p:nvCxnSpPr>
            <p:cNvPr id="336" name="Shape 33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37" name="Shape 337"/>
          <p:cNvCxnSpPr>
            <a:stCxn id="315" idx="5"/>
            <a:endCxn id="322" idx="1"/>
          </p:cNvCxnSpPr>
          <p:nvPr/>
        </p:nvCxnSpPr>
        <p:spPr>
          <a:xfrm rot="10800000" flipH="1">
            <a:off x="5257232" y="2674765"/>
            <a:ext cx="1309600" cy="1867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8" name="Shape 338"/>
          <p:cNvCxnSpPr>
            <a:stCxn id="315" idx="5"/>
            <a:endCxn id="330" idx="1"/>
          </p:cNvCxnSpPr>
          <p:nvPr/>
        </p:nvCxnSpPr>
        <p:spPr>
          <a:xfrm>
            <a:off x="5257232" y="4541965"/>
            <a:ext cx="1309600" cy="481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54734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Per-class vs class agnostic regression</a:t>
            </a:r>
            <a:endParaRPr sz="4000"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 rot="5400000">
            <a:off x="24560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7" name="Shape 347"/>
          <p:cNvSpPr/>
          <p:nvPr/>
        </p:nvSpPr>
        <p:spPr>
          <a:xfrm>
            <a:off x="41056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8" name="Shape 348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349" name="Shape 349"/>
          <p:cNvSpPr txBox="1"/>
          <p:nvPr/>
        </p:nvSpPr>
        <p:spPr>
          <a:xfrm>
            <a:off x="2198600" y="29967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350" name="Shape 350"/>
          <p:cNvSpPr txBox="1"/>
          <p:nvPr/>
        </p:nvSpPr>
        <p:spPr>
          <a:xfrm>
            <a:off x="3723432" y="50974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conv feature map</a:t>
            </a:r>
            <a:endParaRPr sz="2400"/>
          </a:p>
        </p:txBody>
      </p:sp>
      <p:cxnSp>
        <p:nvCxnSpPr>
          <p:cNvPr id="351" name="Shape 351"/>
          <p:cNvCxnSpPr>
            <a:stCxn id="345" idx="3"/>
            <a:endCxn id="346" idx="2"/>
          </p:cNvCxnSpPr>
          <p:nvPr/>
        </p:nvCxnSpPr>
        <p:spPr>
          <a:xfrm>
            <a:off x="2277703" y="4611161"/>
            <a:ext cx="4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2" name="Shape 352"/>
          <p:cNvCxnSpPr/>
          <p:nvPr/>
        </p:nvCxnSpPr>
        <p:spPr>
          <a:xfrm>
            <a:off x="36352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53" name="Shape 353"/>
          <p:cNvGrpSpPr/>
          <p:nvPr/>
        </p:nvGrpSpPr>
        <p:grpSpPr>
          <a:xfrm>
            <a:off x="5963465" y="1562333"/>
            <a:ext cx="2368184" cy="1833120"/>
            <a:chOff x="4238657" y="1062231"/>
            <a:chExt cx="2511863" cy="1944335"/>
          </a:xfrm>
        </p:grpSpPr>
        <p:sp>
          <p:nvSpPr>
            <p:cNvPr id="354" name="Shape 354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Shape 356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358" name="Shape 358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Class scores</a:t>
              </a:r>
              <a:endParaRPr sz="1600"/>
            </a:p>
          </p:txBody>
        </p:sp>
        <p:cxnSp>
          <p:nvCxnSpPr>
            <p:cNvPr id="360" name="Shape 360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61" name="Shape 361"/>
          <p:cNvGrpSpPr/>
          <p:nvPr/>
        </p:nvGrpSpPr>
        <p:grpSpPr>
          <a:xfrm>
            <a:off x="5963466" y="3910567"/>
            <a:ext cx="2707591" cy="1833120"/>
            <a:chOff x="4238657" y="1062231"/>
            <a:chExt cx="2871862" cy="1944335"/>
          </a:xfrm>
        </p:grpSpPr>
        <p:sp>
          <p:nvSpPr>
            <p:cNvPr id="362" name="Shape 362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Shape 367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/>
                <a:t>Box coordinates</a:t>
              </a:r>
              <a:endParaRPr sz="1600"/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69" name="Shape 369"/>
          <p:cNvCxnSpPr>
            <a:stCxn id="347" idx="5"/>
            <a:endCxn id="354" idx="1"/>
          </p:cNvCxnSpPr>
          <p:nvPr/>
        </p:nvCxnSpPr>
        <p:spPr>
          <a:xfrm rot="10800000" flipH="1">
            <a:off x="5257232" y="2674765"/>
            <a:ext cx="1309600" cy="1867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0" name="Shape 370"/>
          <p:cNvCxnSpPr>
            <a:stCxn id="347" idx="5"/>
            <a:endCxn id="362" idx="1"/>
          </p:cNvCxnSpPr>
          <p:nvPr/>
        </p:nvCxnSpPr>
        <p:spPr>
          <a:xfrm>
            <a:off x="5257232" y="4541965"/>
            <a:ext cx="1309600" cy="481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1" name="Shape 371"/>
          <p:cNvSpPr txBox="1"/>
          <p:nvPr/>
        </p:nvSpPr>
        <p:spPr>
          <a:xfrm>
            <a:off x="454567" y="1313500"/>
            <a:ext cx="3786000" cy="9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Assume classification over C classes: </a:t>
            </a:r>
            <a:endParaRPr sz="2400"/>
          </a:p>
        </p:txBody>
      </p:sp>
      <p:sp>
        <p:nvSpPr>
          <p:cNvPr id="372" name="Shape 372"/>
          <p:cNvSpPr txBox="1"/>
          <p:nvPr/>
        </p:nvSpPr>
        <p:spPr>
          <a:xfrm>
            <a:off x="8450833" y="1823500"/>
            <a:ext cx="3263200" cy="1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Classification head</a:t>
            </a:r>
            <a:r>
              <a:rPr lang="en" sz="2400"/>
              <a:t>:</a:t>
            </a:r>
            <a:endParaRPr sz="2400"/>
          </a:p>
          <a:p>
            <a:r>
              <a:rPr lang="en" sz="2400"/>
              <a:t>C numbers </a:t>
            </a:r>
            <a:br>
              <a:rPr lang="en" sz="2400"/>
            </a:br>
            <a:r>
              <a:rPr lang="en" sz="2400"/>
              <a:t>(one per class)</a:t>
            </a:r>
            <a:endParaRPr sz="2400"/>
          </a:p>
        </p:txBody>
      </p:sp>
      <p:sp>
        <p:nvSpPr>
          <p:cNvPr id="373" name="Shape 373"/>
          <p:cNvSpPr txBox="1"/>
          <p:nvPr/>
        </p:nvSpPr>
        <p:spPr>
          <a:xfrm>
            <a:off x="8546633" y="3445067"/>
            <a:ext cx="27076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Class agnostic:</a:t>
            </a:r>
            <a:r>
              <a:rPr lang="en" sz="2400"/>
              <a:t/>
            </a:r>
            <a:br>
              <a:rPr lang="en" sz="2400"/>
            </a:br>
            <a:r>
              <a:rPr lang="en" sz="2400"/>
              <a:t>4 numbers</a:t>
            </a:r>
            <a:endParaRPr sz="2400"/>
          </a:p>
          <a:p>
            <a:r>
              <a:rPr lang="en" sz="2400"/>
              <a:t>(one box)</a:t>
            </a:r>
            <a:endParaRPr sz="2400"/>
          </a:p>
        </p:txBody>
      </p:sp>
      <p:sp>
        <p:nvSpPr>
          <p:cNvPr id="374" name="Shape 374"/>
          <p:cNvSpPr txBox="1"/>
          <p:nvPr/>
        </p:nvSpPr>
        <p:spPr>
          <a:xfrm>
            <a:off x="8546633" y="4651703"/>
            <a:ext cx="3071600" cy="1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Class specific:</a:t>
            </a:r>
            <a:r>
              <a:rPr lang="en" sz="2400"/>
              <a:t/>
            </a:r>
            <a:br>
              <a:rPr lang="en" sz="2400"/>
            </a:br>
            <a:r>
              <a:rPr lang="en" sz="2400"/>
              <a:t>C x 4 numbers</a:t>
            </a:r>
            <a:endParaRPr sz="2400"/>
          </a:p>
          <a:p>
            <a:r>
              <a:rPr lang="en" sz="2400"/>
              <a:t>(one box per class)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917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Where to attach the regression head?</a:t>
            </a:r>
            <a:endParaRPr sz="4000"/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 rot="5400000">
            <a:off x="24560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3" name="Shape 383"/>
          <p:cNvSpPr/>
          <p:nvPr/>
        </p:nvSpPr>
        <p:spPr>
          <a:xfrm>
            <a:off x="41056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4" name="Shape 384"/>
          <p:cNvSpPr/>
          <p:nvPr/>
        </p:nvSpPr>
        <p:spPr>
          <a:xfrm>
            <a:off x="5793433" y="4038833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5" name="Shape 385"/>
          <p:cNvSpPr/>
          <p:nvPr/>
        </p:nvSpPr>
        <p:spPr>
          <a:xfrm>
            <a:off x="6188633" y="4038633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" name="Shape 386"/>
          <p:cNvSpPr/>
          <p:nvPr/>
        </p:nvSpPr>
        <p:spPr>
          <a:xfrm>
            <a:off x="6522500" y="4236433"/>
            <a:ext cx="1420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" name="Shape 387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388" name="Shape 388"/>
          <p:cNvSpPr txBox="1"/>
          <p:nvPr/>
        </p:nvSpPr>
        <p:spPr>
          <a:xfrm>
            <a:off x="2198600" y="29967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389" name="Shape 389"/>
          <p:cNvSpPr txBox="1"/>
          <p:nvPr/>
        </p:nvSpPr>
        <p:spPr>
          <a:xfrm>
            <a:off x="3723432" y="50974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conv feature map</a:t>
            </a:r>
            <a:endParaRPr sz="2400"/>
          </a:p>
        </p:txBody>
      </p:sp>
      <p:sp>
        <p:nvSpPr>
          <p:cNvPr id="390" name="Shape 390"/>
          <p:cNvSpPr txBox="1"/>
          <p:nvPr/>
        </p:nvSpPr>
        <p:spPr>
          <a:xfrm>
            <a:off x="5084033" y="3185600"/>
            <a:ext cx="2298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</a:t>
            </a:r>
            <a:endParaRPr sz="2400"/>
          </a:p>
        </p:txBody>
      </p:sp>
      <p:sp>
        <p:nvSpPr>
          <p:cNvPr id="391" name="Shape 391"/>
          <p:cNvSpPr/>
          <p:nvPr/>
        </p:nvSpPr>
        <p:spPr>
          <a:xfrm>
            <a:off x="7224967" y="4068833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2" name="Shape 392"/>
          <p:cNvSpPr txBox="1"/>
          <p:nvPr/>
        </p:nvSpPr>
        <p:spPr>
          <a:xfrm>
            <a:off x="6337967" y="5253233"/>
            <a:ext cx="191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 scores</a:t>
            </a:r>
            <a:endParaRPr sz="2400"/>
          </a:p>
        </p:txBody>
      </p:sp>
      <p:cxnSp>
        <p:nvCxnSpPr>
          <p:cNvPr id="393" name="Shape 393"/>
          <p:cNvCxnSpPr>
            <a:stCxn id="381" idx="3"/>
            <a:endCxn id="382" idx="2"/>
          </p:cNvCxnSpPr>
          <p:nvPr/>
        </p:nvCxnSpPr>
        <p:spPr>
          <a:xfrm>
            <a:off x="2277703" y="4611161"/>
            <a:ext cx="4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4" name="Shape 394"/>
          <p:cNvCxnSpPr/>
          <p:nvPr/>
        </p:nvCxnSpPr>
        <p:spPr>
          <a:xfrm>
            <a:off x="36352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5" name="Shape 395"/>
          <p:cNvCxnSpPr/>
          <p:nvPr/>
        </p:nvCxnSpPr>
        <p:spPr>
          <a:xfrm>
            <a:off x="5294233" y="4611165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6" name="Shape 396"/>
          <p:cNvCxnSpPr/>
          <p:nvPr/>
        </p:nvCxnSpPr>
        <p:spPr>
          <a:xfrm>
            <a:off x="6729933" y="4611165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7" name="Shape 397"/>
          <p:cNvCxnSpPr/>
          <p:nvPr/>
        </p:nvCxnSpPr>
        <p:spPr>
          <a:xfrm>
            <a:off x="7615867" y="46010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8" name="Shape 398"/>
          <p:cNvSpPr txBox="1"/>
          <p:nvPr/>
        </p:nvSpPr>
        <p:spPr>
          <a:xfrm>
            <a:off x="8093667" y="4338633"/>
            <a:ext cx="1829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Softmax loss</a:t>
            </a:r>
            <a:endParaRPr sz="2400"/>
          </a:p>
        </p:txBody>
      </p:sp>
      <p:sp>
        <p:nvSpPr>
          <p:cNvPr id="399" name="Shape 399"/>
          <p:cNvSpPr txBox="1"/>
          <p:nvPr/>
        </p:nvSpPr>
        <p:spPr>
          <a:xfrm>
            <a:off x="5091633" y="1464233"/>
            <a:ext cx="22828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After conv layers</a:t>
            </a:r>
            <a:r>
              <a:rPr lang="en" sz="2400"/>
              <a:t>:</a:t>
            </a:r>
            <a:endParaRPr sz="2400"/>
          </a:p>
          <a:p>
            <a:r>
              <a:rPr lang="en" sz="2400"/>
              <a:t>Overfeat, VGG</a:t>
            </a:r>
            <a:endParaRPr sz="2400"/>
          </a:p>
        </p:txBody>
      </p:sp>
      <p:sp>
        <p:nvSpPr>
          <p:cNvPr id="400" name="Shape 400"/>
          <p:cNvSpPr txBox="1"/>
          <p:nvPr/>
        </p:nvSpPr>
        <p:spPr>
          <a:xfrm>
            <a:off x="8093667" y="1464233"/>
            <a:ext cx="26256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After last FC layer</a:t>
            </a:r>
            <a:r>
              <a:rPr lang="en" sz="2400"/>
              <a:t>:</a:t>
            </a:r>
            <a:endParaRPr sz="2400"/>
          </a:p>
          <a:p>
            <a:r>
              <a:rPr lang="en" sz="2400"/>
              <a:t>DeepPose, R-CNN</a:t>
            </a:r>
            <a:endParaRPr sz="2400"/>
          </a:p>
        </p:txBody>
      </p:sp>
      <p:cxnSp>
        <p:nvCxnSpPr>
          <p:cNvPr id="401" name="Shape 401"/>
          <p:cNvCxnSpPr>
            <a:stCxn id="383" idx="5"/>
            <a:endCxn id="399" idx="1"/>
          </p:cNvCxnSpPr>
          <p:nvPr/>
        </p:nvCxnSpPr>
        <p:spPr>
          <a:xfrm rot="10800000">
            <a:off x="5091632" y="1884365"/>
            <a:ext cx="165600" cy="2657600"/>
          </a:xfrm>
          <a:prstGeom prst="curvedConnector5">
            <a:avLst>
              <a:gd name="adj1" fmla="val -103664"/>
              <a:gd name="adj2" fmla="val 45796"/>
              <a:gd name="adj3" fmla="val 29172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2" name="Shape 402"/>
          <p:cNvCxnSpPr>
            <a:stCxn id="386" idx="3"/>
            <a:endCxn id="400" idx="1"/>
          </p:cNvCxnSpPr>
          <p:nvPr/>
        </p:nvCxnSpPr>
        <p:spPr>
          <a:xfrm rot="10800000" flipH="1">
            <a:off x="6664500" y="1884233"/>
            <a:ext cx="1429200" cy="2716800"/>
          </a:xfrm>
          <a:prstGeom prst="curvedConnector3">
            <a:avLst>
              <a:gd name="adj1" fmla="val 3949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0439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Aside: Localizing multiple objects</a:t>
            </a:r>
            <a:endParaRPr sz="4000"/>
          </a:p>
        </p:txBody>
      </p:sp>
      <p:sp>
        <p:nvSpPr>
          <p:cNvPr id="409" name="Shape 409"/>
          <p:cNvSpPr txBox="1"/>
          <p:nvPr/>
        </p:nvSpPr>
        <p:spPr>
          <a:xfrm>
            <a:off x="454567" y="907100"/>
            <a:ext cx="4185200" cy="2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Want to localize </a:t>
            </a:r>
            <a:r>
              <a:rPr lang="en" sz="2400" b="1"/>
              <a:t>exactly </a:t>
            </a:r>
            <a:r>
              <a:rPr lang="en" sz="2400"/>
              <a:t>K objects in each image</a:t>
            </a:r>
            <a:br>
              <a:rPr lang="en" sz="2400"/>
            </a:br>
            <a:endParaRPr sz="2400"/>
          </a:p>
          <a:p>
            <a:r>
              <a:rPr lang="en" sz="2400"/>
              <a:t>(e.g. whole cat, cat head, cat left ear, cat right ear for K=4)</a:t>
            </a:r>
            <a:endParaRPr sz="2400"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 rot="5400000">
            <a:off x="24560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2" name="Shape 412"/>
          <p:cNvSpPr/>
          <p:nvPr/>
        </p:nvSpPr>
        <p:spPr>
          <a:xfrm>
            <a:off x="41056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3" name="Shape 413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414" name="Shape 414"/>
          <p:cNvSpPr txBox="1"/>
          <p:nvPr/>
        </p:nvSpPr>
        <p:spPr>
          <a:xfrm>
            <a:off x="2198600" y="29967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415" name="Shape 415"/>
          <p:cNvSpPr txBox="1"/>
          <p:nvPr/>
        </p:nvSpPr>
        <p:spPr>
          <a:xfrm>
            <a:off x="3723432" y="50974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conv feature map</a:t>
            </a:r>
            <a:endParaRPr sz="2400"/>
          </a:p>
        </p:txBody>
      </p:sp>
      <p:cxnSp>
        <p:nvCxnSpPr>
          <p:cNvPr id="416" name="Shape 416"/>
          <p:cNvCxnSpPr>
            <a:stCxn id="410" idx="3"/>
            <a:endCxn id="411" idx="2"/>
          </p:cNvCxnSpPr>
          <p:nvPr/>
        </p:nvCxnSpPr>
        <p:spPr>
          <a:xfrm>
            <a:off x="2277703" y="4611161"/>
            <a:ext cx="4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17" name="Shape 417"/>
          <p:cNvGrpSpPr/>
          <p:nvPr/>
        </p:nvGrpSpPr>
        <p:grpSpPr>
          <a:xfrm>
            <a:off x="5963465" y="1562333"/>
            <a:ext cx="2368184" cy="1833120"/>
            <a:chOff x="4238657" y="1062231"/>
            <a:chExt cx="2511863" cy="1944335"/>
          </a:xfrm>
        </p:grpSpPr>
        <p:sp>
          <p:nvSpPr>
            <p:cNvPr id="418" name="Shape 418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422" name="Shape 422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Class scores</a:t>
              </a:r>
              <a:endParaRPr sz="1600"/>
            </a:p>
          </p:txBody>
        </p:sp>
        <p:cxnSp>
          <p:nvCxnSpPr>
            <p:cNvPr id="424" name="Shape 42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25" name="Shape 425"/>
          <p:cNvGrpSpPr/>
          <p:nvPr/>
        </p:nvGrpSpPr>
        <p:grpSpPr>
          <a:xfrm>
            <a:off x="5963466" y="3910567"/>
            <a:ext cx="2707591" cy="1833120"/>
            <a:chOff x="4238657" y="1062231"/>
            <a:chExt cx="2871862" cy="1944335"/>
          </a:xfrm>
        </p:grpSpPr>
        <p:sp>
          <p:nvSpPr>
            <p:cNvPr id="426" name="Shape 426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Shape 427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Shape 42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Fully-connected layers</a:t>
              </a:r>
              <a:endParaRPr sz="1600"/>
            </a:p>
          </p:txBody>
        </p:sp>
        <p:sp>
          <p:nvSpPr>
            <p:cNvPr id="430" name="Shape 430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/>
                <a:t>Box coordinates</a:t>
              </a:r>
              <a:endParaRPr sz="1600"/>
            </a:p>
          </p:txBody>
        </p:sp>
        <p:cxnSp>
          <p:nvCxnSpPr>
            <p:cNvPr id="432" name="Shape 43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433" name="Shape 433"/>
          <p:cNvCxnSpPr>
            <a:stCxn id="412" idx="5"/>
            <a:endCxn id="418" idx="1"/>
          </p:cNvCxnSpPr>
          <p:nvPr/>
        </p:nvCxnSpPr>
        <p:spPr>
          <a:xfrm rot="10800000" flipH="1">
            <a:off x="5257232" y="2674765"/>
            <a:ext cx="1309600" cy="1867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4" name="Shape 434"/>
          <p:cNvCxnSpPr>
            <a:stCxn id="412" idx="5"/>
            <a:endCxn id="426" idx="1"/>
          </p:cNvCxnSpPr>
          <p:nvPr/>
        </p:nvCxnSpPr>
        <p:spPr>
          <a:xfrm>
            <a:off x="5257232" y="4541965"/>
            <a:ext cx="1309600" cy="4812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5" name="Shape 435"/>
          <p:cNvSpPr txBox="1"/>
          <p:nvPr/>
        </p:nvSpPr>
        <p:spPr>
          <a:xfrm>
            <a:off x="8786067" y="4695236"/>
            <a:ext cx="3071600" cy="1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K x 4 numbers</a:t>
            </a:r>
            <a:endParaRPr sz="2400"/>
          </a:p>
          <a:p>
            <a:r>
              <a:rPr lang="en" sz="2400"/>
              <a:t>(one box per object)</a:t>
            </a:r>
            <a:endParaRPr sz="2400"/>
          </a:p>
        </p:txBody>
      </p:sp>
      <p:cxnSp>
        <p:nvCxnSpPr>
          <p:cNvPr id="436" name="Shape 436"/>
          <p:cNvCxnSpPr/>
          <p:nvPr/>
        </p:nvCxnSpPr>
        <p:spPr>
          <a:xfrm>
            <a:off x="36352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2208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442" name="Shape 442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Aside: Human Pose Estimation</a:t>
            </a:r>
            <a:endParaRPr sz="4000"/>
          </a:p>
        </p:txBody>
      </p:sp>
      <p:sp>
        <p:nvSpPr>
          <p:cNvPr id="443" name="Shape 443"/>
          <p:cNvSpPr txBox="1"/>
          <p:nvPr/>
        </p:nvSpPr>
        <p:spPr>
          <a:xfrm>
            <a:off x="649667" y="1231500"/>
            <a:ext cx="4327200" cy="3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/>
              <a:t>Represent a person by K joints</a:t>
            </a:r>
            <a:endParaRPr sz="2133"/>
          </a:p>
          <a:p>
            <a:endParaRPr sz="2133"/>
          </a:p>
          <a:p>
            <a:endParaRPr sz="2133"/>
          </a:p>
          <a:p>
            <a:r>
              <a:rPr lang="en" sz="2133"/>
              <a:t>Regress (x, y) for each joint from last fully-connected layer of AlexNet</a:t>
            </a:r>
            <a:endParaRPr sz="2133"/>
          </a:p>
          <a:p>
            <a:endParaRPr sz="2133"/>
          </a:p>
          <a:p>
            <a:endParaRPr sz="2133"/>
          </a:p>
          <a:p>
            <a:r>
              <a:rPr lang="en" sz="2133"/>
              <a:t>(Details: Normalized coordinates, iterative refinement)</a:t>
            </a:r>
            <a:endParaRPr sz="2133"/>
          </a:p>
        </p:txBody>
      </p:sp>
      <p:grpSp>
        <p:nvGrpSpPr>
          <p:cNvPr id="444" name="Shape 444"/>
          <p:cNvGrpSpPr/>
          <p:nvPr/>
        </p:nvGrpSpPr>
        <p:grpSpPr>
          <a:xfrm>
            <a:off x="5016601" y="985401"/>
            <a:ext cx="6303831" cy="2296535"/>
            <a:chOff x="3762450" y="739050"/>
            <a:chExt cx="4727873" cy="1722401"/>
          </a:xfrm>
        </p:grpSpPr>
        <p:pic>
          <p:nvPicPr>
            <p:cNvPr id="445" name="Shape 445"/>
            <p:cNvPicPr preferRelativeResize="0"/>
            <p:nvPr/>
          </p:nvPicPr>
          <p:blipFill rotWithShape="1">
            <a:blip r:embed="rId3">
              <a:alphaModFix/>
            </a:blip>
            <a:srcRect t="4058"/>
            <a:stretch/>
          </p:blipFill>
          <p:spPr>
            <a:xfrm>
              <a:off x="3762450" y="825500"/>
              <a:ext cx="4727873" cy="1635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Shape 446"/>
            <p:cNvSpPr/>
            <p:nvPr/>
          </p:nvSpPr>
          <p:spPr>
            <a:xfrm>
              <a:off x="6503300" y="739050"/>
              <a:ext cx="232800" cy="23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47" name="Shape 447"/>
          <p:cNvSpPr txBox="1"/>
          <p:nvPr/>
        </p:nvSpPr>
        <p:spPr>
          <a:xfrm>
            <a:off x="17667" y="5525267"/>
            <a:ext cx="4533600" cy="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/>
              <a:t>Toshev and Szegedy, “DeepPose: Human Pose Estimation via Deep Neural Networks”, CVPR 2014</a:t>
            </a:r>
            <a:endParaRPr sz="1333"/>
          </a:p>
        </p:txBody>
      </p:sp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496" y="3211001"/>
            <a:ext cx="3988867" cy="271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810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Localization as Regression</a:t>
            </a:r>
            <a:endParaRPr sz="4000"/>
          </a:p>
        </p:txBody>
      </p:sp>
      <p:sp>
        <p:nvSpPr>
          <p:cNvPr id="455" name="Shape 455"/>
          <p:cNvSpPr txBox="1"/>
          <p:nvPr/>
        </p:nvSpPr>
        <p:spPr>
          <a:xfrm>
            <a:off x="676100" y="2312400"/>
            <a:ext cx="10269200" cy="2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Very simple</a:t>
            </a:r>
            <a:endParaRPr sz="3200"/>
          </a:p>
          <a:p>
            <a:endParaRPr sz="3200"/>
          </a:p>
          <a:p>
            <a:endParaRPr sz="3200"/>
          </a:p>
          <a:p>
            <a:r>
              <a:rPr lang="en" sz="3200"/>
              <a:t>Think if you can use this for projects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83872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200" y="1680867"/>
            <a:ext cx="4787800" cy="37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236533" y="134400"/>
            <a:ext cx="9079200" cy="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b="1"/>
              <a:t>Pooling</a:t>
            </a:r>
            <a:endParaRPr sz="4000"/>
          </a:p>
        </p:txBody>
      </p:sp>
      <p:graphicFrame>
        <p:nvGraphicFramePr>
          <p:cNvPr id="72" name="Shape 72"/>
          <p:cNvGraphicFramePr/>
          <p:nvPr/>
        </p:nvGraphicFramePr>
        <p:xfrm>
          <a:off x="8828834" y="427467"/>
          <a:ext cx="2183732" cy="2275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5933"/>
                <a:gridCol w="545933"/>
                <a:gridCol w="545933"/>
                <a:gridCol w="545933"/>
              </a:tblGrid>
              <a:tr h="5689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4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D9EAD3"/>
                    </a:solidFill>
                  </a:tcPr>
                </a:tc>
              </a:tr>
              <a:tr h="5689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5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6</a:t>
                      </a:r>
                      <a:endParaRPr sz="2100" b="1"/>
                    </a:p>
                  </a:txBody>
                  <a:tcPr marL="121900" marR="121900" marT="121900" marB="12190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7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8</a:t>
                      </a:r>
                      <a:endParaRPr sz="2100" b="1"/>
                    </a:p>
                  </a:txBody>
                  <a:tcPr marL="121900" marR="121900" marT="121900" marB="121900" anchor="ctr">
                    <a:solidFill>
                      <a:srgbClr val="D9EAD3"/>
                    </a:solidFill>
                  </a:tcPr>
                </a:tc>
              </a:tr>
              <a:tr h="5689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3</a:t>
                      </a:r>
                      <a:endParaRPr sz="2100" b="1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0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C9DAF8"/>
                    </a:solidFill>
                  </a:tcPr>
                </a:tc>
              </a:tr>
              <a:tr h="5689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1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3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4</a:t>
                      </a:r>
                      <a:endParaRPr sz="2100" b="1"/>
                    </a:p>
                  </a:txBody>
                  <a:tcPr marL="121900" marR="121900" marT="121900" marB="121900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73" name="Shape 73"/>
          <p:cNvCxnSpPr/>
          <p:nvPr/>
        </p:nvCxnSpPr>
        <p:spPr>
          <a:xfrm>
            <a:off x="9939267" y="2873867"/>
            <a:ext cx="0" cy="162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" name="Shape 74"/>
          <p:cNvSpPr txBox="1"/>
          <p:nvPr/>
        </p:nvSpPr>
        <p:spPr>
          <a:xfrm>
            <a:off x="10051600" y="3180917"/>
            <a:ext cx="1734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2x2 max pooling</a:t>
            </a:r>
            <a:endParaRPr sz="2400"/>
          </a:p>
        </p:txBody>
      </p:sp>
      <p:graphicFrame>
        <p:nvGraphicFramePr>
          <p:cNvPr id="75" name="Shape 75"/>
          <p:cNvGraphicFramePr/>
          <p:nvPr/>
        </p:nvGraphicFramePr>
        <p:xfrm>
          <a:off x="9354351" y="4607967"/>
          <a:ext cx="1132666" cy="113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6333"/>
                <a:gridCol w="566333"/>
              </a:tblGrid>
              <a:tr h="5689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6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8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D9EAD3"/>
                    </a:solidFill>
                  </a:tcPr>
                </a:tc>
              </a:tr>
              <a:tr h="5689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3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4</a:t>
                      </a:r>
                      <a:endParaRPr sz="2100"/>
                    </a:p>
                  </a:txBody>
                  <a:tcPr marL="121900" marR="121900" marT="121900" marB="121900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214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Idea #2: Sliding Window</a:t>
            </a:r>
            <a:endParaRPr sz="4000"/>
          </a:p>
        </p:txBody>
      </p:sp>
      <p:sp>
        <p:nvSpPr>
          <p:cNvPr id="462" name="Shape 462"/>
          <p:cNvSpPr txBox="1"/>
          <p:nvPr/>
        </p:nvSpPr>
        <p:spPr>
          <a:xfrm>
            <a:off x="3071800" y="1198200"/>
            <a:ext cx="5036400" cy="4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●"/>
            </a:pPr>
            <a:r>
              <a:rPr lang="en" sz="2400"/>
              <a:t>Run classification + regression network at multiple locations on a high-resolution image</a:t>
            </a:r>
            <a:endParaRPr sz="2400"/>
          </a:p>
          <a:p>
            <a:endParaRPr sz="2400"/>
          </a:p>
          <a:p>
            <a:endParaRPr sz="2400"/>
          </a:p>
          <a:p>
            <a:pPr marL="609585" indent="-423323">
              <a:buSzPts val="1400"/>
              <a:buChar char="●"/>
            </a:pPr>
            <a:r>
              <a:rPr lang="en" sz="2400"/>
              <a:t>Convert fully-connected layers into convolutional layers for efficient computation</a:t>
            </a:r>
            <a:endParaRPr sz="2400"/>
          </a:p>
          <a:p>
            <a:endParaRPr sz="2400"/>
          </a:p>
          <a:p>
            <a:endParaRPr sz="2400"/>
          </a:p>
          <a:p>
            <a:pPr marL="609585" indent="-423323">
              <a:buSzPts val="1400"/>
              <a:buChar char="●"/>
            </a:pPr>
            <a:r>
              <a:rPr lang="en" sz="2400"/>
              <a:t>Combine classifier and </a:t>
            </a:r>
            <a:br>
              <a:rPr lang="en" sz="2400"/>
            </a:br>
            <a:r>
              <a:rPr lang="en" sz="2400"/>
              <a:t>regressor predictions across all scales for final prediction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11964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  <a:endParaRPr sz="4000"/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880501" y="2543667"/>
            <a:ext cx="1789999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sp>
        <p:nvSpPr>
          <p:cNvPr id="471" name="Shape 471"/>
          <p:cNvSpPr/>
          <p:nvPr/>
        </p:nvSpPr>
        <p:spPr>
          <a:xfrm rot="5400000">
            <a:off x="2760067" y="2891933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2" name="Shape 472"/>
          <p:cNvSpPr txBox="1"/>
          <p:nvPr/>
        </p:nvSpPr>
        <p:spPr>
          <a:xfrm>
            <a:off x="2409867" y="1852067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 </a:t>
            </a:r>
            <a:br>
              <a:rPr lang="en" sz="2400"/>
            </a:br>
            <a:r>
              <a:rPr lang="en" sz="2400"/>
              <a:t>+ pooling</a:t>
            </a:r>
            <a:endParaRPr sz="2400"/>
          </a:p>
        </p:txBody>
      </p:sp>
      <p:sp>
        <p:nvSpPr>
          <p:cNvPr id="473" name="Shape 473"/>
          <p:cNvSpPr/>
          <p:nvPr/>
        </p:nvSpPr>
        <p:spPr>
          <a:xfrm>
            <a:off x="4250833" y="3166600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4" name="Shape 474"/>
          <p:cNvSpPr txBox="1"/>
          <p:nvPr/>
        </p:nvSpPr>
        <p:spPr>
          <a:xfrm>
            <a:off x="3931633" y="3982733"/>
            <a:ext cx="17900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Feature map: </a:t>
            </a:r>
            <a:br>
              <a:rPr lang="en" sz="2400"/>
            </a:br>
            <a:r>
              <a:rPr lang="en" sz="2400"/>
              <a:t>1024 x 5 x 5</a:t>
            </a:r>
            <a:endParaRPr sz="2400"/>
          </a:p>
        </p:txBody>
      </p:sp>
      <p:sp>
        <p:nvSpPr>
          <p:cNvPr id="475" name="Shape 475"/>
          <p:cNvSpPr/>
          <p:nvPr/>
        </p:nvSpPr>
        <p:spPr>
          <a:xfrm>
            <a:off x="6795300" y="1305367"/>
            <a:ext cx="142000" cy="165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6" name="Shape 476"/>
          <p:cNvSpPr/>
          <p:nvPr/>
        </p:nvSpPr>
        <p:spPr>
          <a:xfrm>
            <a:off x="8004900" y="1305367"/>
            <a:ext cx="142000" cy="165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" name="Shape 477"/>
          <p:cNvSpPr/>
          <p:nvPr/>
        </p:nvSpPr>
        <p:spPr>
          <a:xfrm>
            <a:off x="9295633" y="15313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8" name="Shape 478"/>
          <p:cNvSpPr/>
          <p:nvPr/>
        </p:nvSpPr>
        <p:spPr>
          <a:xfrm>
            <a:off x="6795300" y="3707533"/>
            <a:ext cx="142000" cy="165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9" name="Shape 479"/>
          <p:cNvSpPr/>
          <p:nvPr/>
        </p:nvSpPr>
        <p:spPr>
          <a:xfrm>
            <a:off x="8004900" y="4043533"/>
            <a:ext cx="142000" cy="84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Shape 480"/>
          <p:cNvSpPr txBox="1"/>
          <p:nvPr/>
        </p:nvSpPr>
        <p:spPr>
          <a:xfrm>
            <a:off x="6358433" y="5496733"/>
            <a:ext cx="97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4096</a:t>
            </a:r>
            <a:endParaRPr sz="2400"/>
          </a:p>
        </p:txBody>
      </p:sp>
      <p:sp>
        <p:nvSpPr>
          <p:cNvPr id="481" name="Shape 481"/>
          <p:cNvSpPr txBox="1"/>
          <p:nvPr/>
        </p:nvSpPr>
        <p:spPr>
          <a:xfrm>
            <a:off x="7576767" y="5395133"/>
            <a:ext cx="97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1024</a:t>
            </a:r>
            <a:endParaRPr sz="2400"/>
          </a:p>
        </p:txBody>
      </p:sp>
      <p:sp>
        <p:nvSpPr>
          <p:cNvPr id="482" name="Shape 482"/>
          <p:cNvSpPr txBox="1"/>
          <p:nvPr/>
        </p:nvSpPr>
        <p:spPr>
          <a:xfrm>
            <a:off x="8795100" y="5275800"/>
            <a:ext cx="1423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Boxes:</a:t>
            </a:r>
            <a:br>
              <a:rPr lang="en" sz="2400"/>
            </a:br>
            <a:r>
              <a:rPr lang="en" sz="2400"/>
              <a:t>1000 x 4</a:t>
            </a:r>
            <a:endParaRPr sz="2400"/>
          </a:p>
        </p:txBody>
      </p:sp>
      <p:sp>
        <p:nvSpPr>
          <p:cNvPr id="483" name="Shape 483"/>
          <p:cNvSpPr txBox="1"/>
          <p:nvPr/>
        </p:nvSpPr>
        <p:spPr>
          <a:xfrm>
            <a:off x="6378900" y="711900"/>
            <a:ext cx="97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4096</a:t>
            </a:r>
            <a:endParaRPr sz="2400"/>
          </a:p>
        </p:txBody>
      </p:sp>
      <p:sp>
        <p:nvSpPr>
          <p:cNvPr id="484" name="Shape 484"/>
          <p:cNvSpPr txBox="1"/>
          <p:nvPr/>
        </p:nvSpPr>
        <p:spPr>
          <a:xfrm>
            <a:off x="7588500" y="711900"/>
            <a:ext cx="97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4096</a:t>
            </a:r>
            <a:endParaRPr sz="2400"/>
          </a:p>
        </p:txBody>
      </p:sp>
      <p:sp>
        <p:nvSpPr>
          <p:cNvPr id="485" name="Shape 485"/>
          <p:cNvSpPr txBox="1"/>
          <p:nvPr/>
        </p:nvSpPr>
        <p:spPr>
          <a:xfrm>
            <a:off x="8633833" y="610300"/>
            <a:ext cx="166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 scores:</a:t>
            </a:r>
            <a:endParaRPr sz="2400"/>
          </a:p>
          <a:p>
            <a:pPr algn="ctr"/>
            <a:r>
              <a:rPr lang="en" sz="2400"/>
              <a:t>1000</a:t>
            </a:r>
            <a:endParaRPr sz="2400"/>
          </a:p>
        </p:txBody>
      </p:sp>
      <p:cxnSp>
        <p:nvCxnSpPr>
          <p:cNvPr id="486" name="Shape 486"/>
          <p:cNvCxnSpPr/>
          <p:nvPr/>
        </p:nvCxnSpPr>
        <p:spPr>
          <a:xfrm rot="10800000" flipH="1">
            <a:off x="5606267" y="2084867"/>
            <a:ext cx="1019600" cy="121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5588533" y="3494733"/>
            <a:ext cx="1019600" cy="119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8" name="Shape 488"/>
          <p:cNvCxnSpPr/>
          <p:nvPr/>
        </p:nvCxnSpPr>
        <p:spPr>
          <a:xfrm>
            <a:off x="7116300" y="2121567"/>
            <a:ext cx="709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9" name="Shape 489"/>
          <p:cNvCxnSpPr/>
          <p:nvPr/>
        </p:nvCxnSpPr>
        <p:spPr>
          <a:xfrm>
            <a:off x="8427867" y="2084800"/>
            <a:ext cx="709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7156867" y="4480267"/>
            <a:ext cx="709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1" name="Shape 491"/>
          <p:cNvCxnSpPr/>
          <p:nvPr/>
        </p:nvCxnSpPr>
        <p:spPr>
          <a:xfrm>
            <a:off x="8369500" y="4480267"/>
            <a:ext cx="709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2" name="Shape 492"/>
          <p:cNvSpPr txBox="1"/>
          <p:nvPr/>
        </p:nvSpPr>
        <p:spPr>
          <a:xfrm>
            <a:off x="10234767" y="1730233"/>
            <a:ext cx="1151600" cy="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Softmax</a:t>
            </a:r>
            <a:br>
              <a:rPr lang="en" sz="2400"/>
            </a:br>
            <a:r>
              <a:rPr lang="en" sz="2400"/>
              <a:t>loss</a:t>
            </a:r>
            <a:endParaRPr sz="2400"/>
          </a:p>
        </p:txBody>
      </p:sp>
      <p:sp>
        <p:nvSpPr>
          <p:cNvPr id="493" name="Shape 493"/>
          <p:cNvSpPr txBox="1"/>
          <p:nvPr/>
        </p:nvSpPr>
        <p:spPr>
          <a:xfrm>
            <a:off x="10234767" y="4183267"/>
            <a:ext cx="1303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Euclidean</a:t>
            </a:r>
            <a:endParaRPr sz="2400"/>
          </a:p>
          <a:p>
            <a:pPr algn="ctr"/>
            <a:r>
              <a:rPr lang="en" sz="2400"/>
              <a:t>loss</a:t>
            </a:r>
            <a:endParaRPr sz="2400"/>
          </a:p>
        </p:txBody>
      </p:sp>
      <p:sp>
        <p:nvSpPr>
          <p:cNvPr id="494" name="Shape 494"/>
          <p:cNvSpPr/>
          <p:nvPr/>
        </p:nvSpPr>
        <p:spPr>
          <a:xfrm>
            <a:off x="9301700" y="3877567"/>
            <a:ext cx="410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5" name="Shape 495"/>
          <p:cNvSpPr txBox="1"/>
          <p:nvPr/>
        </p:nvSpPr>
        <p:spPr>
          <a:xfrm>
            <a:off x="355733" y="933667"/>
            <a:ext cx="29404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Winner of ILSVRC 2013</a:t>
            </a:r>
            <a:endParaRPr sz="2400"/>
          </a:p>
          <a:p>
            <a:r>
              <a:rPr lang="en" sz="2400"/>
              <a:t>localization challenge</a:t>
            </a:r>
            <a:endParaRPr sz="2400"/>
          </a:p>
        </p:txBody>
      </p:sp>
      <p:sp>
        <p:nvSpPr>
          <p:cNvPr id="496" name="Shape 496"/>
          <p:cNvSpPr txBox="1"/>
          <p:nvPr/>
        </p:nvSpPr>
        <p:spPr>
          <a:xfrm>
            <a:off x="5935865" y="3584733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497" name="Shape 497"/>
          <p:cNvSpPr txBox="1"/>
          <p:nvPr/>
        </p:nvSpPr>
        <p:spPr>
          <a:xfrm>
            <a:off x="7148499" y="3930800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498" name="Shape 498"/>
          <p:cNvSpPr txBox="1"/>
          <p:nvPr/>
        </p:nvSpPr>
        <p:spPr>
          <a:xfrm>
            <a:off x="8401699" y="3963731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7116299" y="1531367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500" name="Shape 500"/>
          <p:cNvSpPr txBox="1"/>
          <p:nvPr/>
        </p:nvSpPr>
        <p:spPr>
          <a:xfrm>
            <a:off x="8398665" y="1531367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501" name="Shape 501"/>
          <p:cNvSpPr txBox="1"/>
          <p:nvPr/>
        </p:nvSpPr>
        <p:spPr>
          <a:xfrm>
            <a:off x="5935865" y="2669933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50933" y="5628067"/>
            <a:ext cx="512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/>
              <a:t>Sermanet et al, “Integrated Recognition, Localization and Detection using Convolutional Networks”, ICLR 2014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97548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880200" y="2537133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8" name="Shape 5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  <a:endParaRPr sz="4000"/>
          </a:p>
        </p:txBody>
      </p:sp>
      <p:sp>
        <p:nvSpPr>
          <p:cNvPr id="510" name="Shape 510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4189334" y="2257717"/>
            <a:ext cx="2394732" cy="221243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4335900" y="45628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95831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880200" y="2537133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Shape 5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519" name="Shape 519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  <a:endParaRPr sz="4000"/>
          </a:p>
        </p:txBody>
      </p:sp>
      <p:sp>
        <p:nvSpPr>
          <p:cNvPr id="520" name="Shape 520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4189334" y="2257717"/>
            <a:ext cx="2394732" cy="221243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4189333" y="2257733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Shape 523"/>
          <p:cNvSpPr/>
          <p:nvPr/>
        </p:nvSpPr>
        <p:spPr>
          <a:xfrm>
            <a:off x="5003300" y="2346333"/>
            <a:ext cx="1303600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Shape 524"/>
          <p:cNvSpPr txBox="1"/>
          <p:nvPr/>
        </p:nvSpPr>
        <p:spPr>
          <a:xfrm>
            <a:off x="4335900" y="45628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  <a:endParaRPr sz="2400"/>
          </a:p>
        </p:txBody>
      </p:sp>
      <p:graphicFrame>
        <p:nvGraphicFramePr>
          <p:cNvPr id="525" name="Shape 525"/>
          <p:cNvGraphicFramePr/>
          <p:nvPr/>
        </p:nvGraphicFramePr>
        <p:xfrm>
          <a:off x="8576300" y="2510751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/>
                <a:gridCol w="862133"/>
              </a:tblGrid>
              <a:tr h="89326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</a:tr>
              <a:tr h="8131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</a:tr>
            </a:tbl>
          </a:graphicData>
        </a:graphic>
      </p:graphicFrame>
      <p:sp>
        <p:nvSpPr>
          <p:cNvPr id="526" name="Shape 526"/>
          <p:cNvSpPr txBox="1"/>
          <p:nvPr/>
        </p:nvSpPr>
        <p:spPr>
          <a:xfrm>
            <a:off x="8112833" y="4553967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1345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880200" y="2537133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Shape 5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  <a:endParaRPr sz="4000"/>
          </a:p>
        </p:txBody>
      </p:sp>
      <p:sp>
        <p:nvSpPr>
          <p:cNvPr id="534" name="Shape 534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4189334" y="2257717"/>
            <a:ext cx="2394732" cy="221243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/>
          <p:nvPr/>
        </p:nvSpPr>
        <p:spPr>
          <a:xfrm>
            <a:off x="4971467" y="2372733"/>
            <a:ext cx="1303600" cy="193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537" name="Shape 537"/>
          <p:cNvGraphicFramePr/>
          <p:nvPr/>
        </p:nvGraphicFramePr>
        <p:xfrm>
          <a:off x="8576300" y="2510751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/>
                <a:gridCol w="862133"/>
              </a:tblGrid>
              <a:tr h="893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0.75</a:t>
                      </a:r>
                      <a:endParaRPr sz="2400"/>
                    </a:p>
                  </a:txBody>
                  <a:tcPr marL="121900" marR="121900" marT="121900" marB="121900" anchor="ctr"/>
                </a:tc>
              </a:tr>
              <a:tr h="813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</a:tr>
            </a:tbl>
          </a:graphicData>
        </a:graphic>
      </p:graphicFrame>
      <p:sp>
        <p:nvSpPr>
          <p:cNvPr id="538" name="Shape 538"/>
          <p:cNvSpPr txBox="1"/>
          <p:nvPr/>
        </p:nvSpPr>
        <p:spPr>
          <a:xfrm>
            <a:off x="8112833" y="4553967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  <a:endParaRPr sz="2400"/>
          </a:p>
        </p:txBody>
      </p:sp>
      <p:sp>
        <p:nvSpPr>
          <p:cNvPr id="539" name="Shape 539"/>
          <p:cNvSpPr txBox="1"/>
          <p:nvPr/>
        </p:nvSpPr>
        <p:spPr>
          <a:xfrm>
            <a:off x="4335900" y="45628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  <a:endParaRPr sz="2400"/>
          </a:p>
        </p:txBody>
      </p:sp>
      <p:sp>
        <p:nvSpPr>
          <p:cNvPr id="540" name="Shape 540"/>
          <p:cNvSpPr/>
          <p:nvPr/>
        </p:nvSpPr>
        <p:spPr>
          <a:xfrm>
            <a:off x="4794067" y="2257733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384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880200" y="2537133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Shape 5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  <a:endParaRPr sz="4000"/>
          </a:p>
        </p:txBody>
      </p:sp>
      <p:sp>
        <p:nvSpPr>
          <p:cNvPr id="548" name="Shape 548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4189334" y="2257717"/>
            <a:ext cx="2394732" cy="221243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4189333" y="2816567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Shape 551"/>
          <p:cNvSpPr/>
          <p:nvPr/>
        </p:nvSpPr>
        <p:spPr>
          <a:xfrm>
            <a:off x="4896867" y="2537133"/>
            <a:ext cx="1620400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552" name="Shape 552"/>
          <p:cNvGraphicFramePr/>
          <p:nvPr/>
        </p:nvGraphicFramePr>
        <p:xfrm>
          <a:off x="8576300" y="2510751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/>
                <a:gridCol w="862133"/>
              </a:tblGrid>
              <a:tr h="893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0.75</a:t>
                      </a:r>
                      <a:endParaRPr sz="2400"/>
                    </a:p>
                  </a:txBody>
                  <a:tcPr marL="121900" marR="121900" marT="121900" marB="121900" anchor="ctr"/>
                </a:tc>
              </a:tr>
              <a:tr h="813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</a:tr>
            </a:tbl>
          </a:graphicData>
        </a:graphic>
      </p:graphicFrame>
      <p:sp>
        <p:nvSpPr>
          <p:cNvPr id="553" name="Shape 553"/>
          <p:cNvSpPr txBox="1"/>
          <p:nvPr/>
        </p:nvSpPr>
        <p:spPr>
          <a:xfrm>
            <a:off x="8112833" y="4553967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  <a:endParaRPr sz="2400"/>
          </a:p>
        </p:txBody>
      </p:sp>
      <p:sp>
        <p:nvSpPr>
          <p:cNvPr id="554" name="Shape 554"/>
          <p:cNvSpPr txBox="1"/>
          <p:nvPr/>
        </p:nvSpPr>
        <p:spPr>
          <a:xfrm>
            <a:off x="4335900" y="45628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962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880200" y="2537133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561" name="Shape 56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  <a:endParaRPr sz="4000"/>
          </a:p>
        </p:txBody>
      </p:sp>
      <p:sp>
        <p:nvSpPr>
          <p:cNvPr id="562" name="Shape 562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4189334" y="2257717"/>
            <a:ext cx="2394732" cy="22124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4852567" y="2625767"/>
            <a:ext cx="1303600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565" name="Shape 565"/>
          <p:cNvGraphicFramePr/>
          <p:nvPr/>
        </p:nvGraphicFramePr>
        <p:xfrm>
          <a:off x="8576300" y="2510751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/>
                <a:gridCol w="862133"/>
              </a:tblGrid>
              <a:tr h="893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0.75</a:t>
                      </a:r>
                      <a:endParaRPr sz="2400"/>
                    </a:p>
                  </a:txBody>
                  <a:tcPr marL="121900" marR="121900" marT="121900" marB="121900" anchor="ctr"/>
                </a:tc>
              </a:tr>
              <a:tr h="813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0.8</a:t>
                      </a:r>
                      <a:endParaRPr sz="2400"/>
                    </a:p>
                  </a:txBody>
                  <a:tcPr marL="121900" marR="121900" marT="121900" marB="121900" anchor="ctr"/>
                </a:tc>
              </a:tr>
            </a:tbl>
          </a:graphicData>
        </a:graphic>
      </p:graphicFrame>
      <p:sp>
        <p:nvSpPr>
          <p:cNvPr id="566" name="Shape 566"/>
          <p:cNvSpPr txBox="1"/>
          <p:nvPr/>
        </p:nvSpPr>
        <p:spPr>
          <a:xfrm>
            <a:off x="8112833" y="4553967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  <a:endParaRPr sz="2400"/>
          </a:p>
        </p:txBody>
      </p:sp>
      <p:sp>
        <p:nvSpPr>
          <p:cNvPr id="567" name="Shape 567"/>
          <p:cNvSpPr txBox="1"/>
          <p:nvPr/>
        </p:nvSpPr>
        <p:spPr>
          <a:xfrm>
            <a:off x="4335900" y="45628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  <a:endParaRPr sz="2400"/>
          </a:p>
        </p:txBody>
      </p:sp>
      <p:sp>
        <p:nvSpPr>
          <p:cNvPr id="568" name="Shape 568"/>
          <p:cNvSpPr/>
          <p:nvPr/>
        </p:nvSpPr>
        <p:spPr>
          <a:xfrm>
            <a:off x="4806300" y="2816567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84029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880200" y="2537133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Shape 5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  <a:endParaRPr sz="4000"/>
          </a:p>
        </p:txBody>
      </p:sp>
      <p:sp>
        <p:nvSpPr>
          <p:cNvPr id="576" name="Shape 576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4189334" y="2257717"/>
            <a:ext cx="2394732" cy="221243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/>
          <p:nvPr/>
        </p:nvSpPr>
        <p:spPr>
          <a:xfrm>
            <a:off x="4852567" y="2625767"/>
            <a:ext cx="1303600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579" name="Shape 579"/>
          <p:cNvGraphicFramePr/>
          <p:nvPr/>
        </p:nvGraphicFramePr>
        <p:xfrm>
          <a:off x="8576300" y="2510751"/>
          <a:ext cx="1724266" cy="1706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133"/>
                <a:gridCol w="862133"/>
              </a:tblGrid>
              <a:tr h="893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0.75</a:t>
                      </a:r>
                      <a:endParaRPr sz="2400"/>
                    </a:p>
                  </a:txBody>
                  <a:tcPr marL="121900" marR="121900" marT="121900" marB="121900" anchor="ctr"/>
                </a:tc>
              </a:tr>
              <a:tr h="813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0.8</a:t>
                      </a:r>
                      <a:endParaRPr sz="2400"/>
                    </a:p>
                  </a:txBody>
                  <a:tcPr marL="121900" marR="121900" marT="121900" marB="121900" anchor="ctr"/>
                </a:tc>
              </a:tr>
            </a:tbl>
          </a:graphicData>
        </a:graphic>
      </p:graphicFrame>
      <p:sp>
        <p:nvSpPr>
          <p:cNvPr id="580" name="Shape 580"/>
          <p:cNvSpPr txBox="1"/>
          <p:nvPr/>
        </p:nvSpPr>
        <p:spPr>
          <a:xfrm>
            <a:off x="8112833" y="4553967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scores: P(cat)</a:t>
            </a:r>
            <a:endParaRPr sz="2400"/>
          </a:p>
        </p:txBody>
      </p:sp>
      <p:sp>
        <p:nvSpPr>
          <p:cNvPr id="581" name="Shape 581"/>
          <p:cNvSpPr txBox="1"/>
          <p:nvPr/>
        </p:nvSpPr>
        <p:spPr>
          <a:xfrm>
            <a:off x="4335900" y="45628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  <a:endParaRPr sz="2400"/>
          </a:p>
        </p:txBody>
      </p:sp>
      <p:sp>
        <p:nvSpPr>
          <p:cNvPr id="582" name="Shape 582"/>
          <p:cNvSpPr/>
          <p:nvPr/>
        </p:nvSpPr>
        <p:spPr>
          <a:xfrm>
            <a:off x="4896867" y="2537133"/>
            <a:ext cx="1620400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Shape 583"/>
          <p:cNvSpPr/>
          <p:nvPr/>
        </p:nvSpPr>
        <p:spPr>
          <a:xfrm>
            <a:off x="4971467" y="2372733"/>
            <a:ext cx="1303600" cy="193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Shape 584"/>
          <p:cNvSpPr/>
          <p:nvPr/>
        </p:nvSpPr>
        <p:spPr>
          <a:xfrm>
            <a:off x="5003300" y="2346333"/>
            <a:ext cx="1303600" cy="184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43385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880200" y="2537133"/>
            <a:ext cx="1790000" cy="165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Shape 5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  <a:endParaRPr sz="4000"/>
          </a:p>
        </p:txBody>
      </p:sp>
      <p:sp>
        <p:nvSpPr>
          <p:cNvPr id="592" name="Shape 592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 input: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4189334" y="2257717"/>
            <a:ext cx="2394732" cy="221243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4870300" y="2367167"/>
            <a:ext cx="1410000" cy="2102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Shape 595"/>
          <p:cNvSpPr txBox="1"/>
          <p:nvPr/>
        </p:nvSpPr>
        <p:spPr>
          <a:xfrm>
            <a:off x="8112833" y="4553967"/>
            <a:ext cx="26512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Classification score: P(cat)</a:t>
            </a:r>
            <a:endParaRPr sz="2400"/>
          </a:p>
        </p:txBody>
      </p:sp>
      <p:sp>
        <p:nvSpPr>
          <p:cNvPr id="596" name="Shape 596"/>
          <p:cNvSpPr txBox="1"/>
          <p:nvPr/>
        </p:nvSpPr>
        <p:spPr>
          <a:xfrm>
            <a:off x="4335900" y="45628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Larger image:</a:t>
            </a:r>
            <a:br>
              <a:rPr lang="en" sz="2400"/>
            </a:br>
            <a:r>
              <a:rPr lang="en" sz="2400"/>
              <a:t>3 x 257 x 257</a:t>
            </a:r>
            <a:endParaRPr sz="2400"/>
          </a:p>
        </p:txBody>
      </p:sp>
      <p:sp>
        <p:nvSpPr>
          <p:cNvPr id="597" name="Shape 597"/>
          <p:cNvSpPr txBox="1"/>
          <p:nvPr/>
        </p:nvSpPr>
        <p:spPr>
          <a:xfrm>
            <a:off x="6037567" y="1175500"/>
            <a:ext cx="3121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Greedily merge boxes and scores (details in paper)</a:t>
            </a:r>
            <a:endParaRPr sz="2400"/>
          </a:p>
        </p:txBody>
      </p:sp>
      <p:sp>
        <p:nvSpPr>
          <p:cNvPr id="598" name="Shape 598"/>
          <p:cNvSpPr txBox="1"/>
          <p:nvPr/>
        </p:nvSpPr>
        <p:spPr>
          <a:xfrm>
            <a:off x="8884233" y="3158533"/>
            <a:ext cx="11084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0.8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602074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604" name="Shape 60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Sliding Window: Overfeat</a:t>
            </a:r>
            <a:endParaRPr sz="4000"/>
          </a:p>
        </p:txBody>
      </p:sp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61550"/>
          <a:stretch/>
        </p:blipFill>
        <p:spPr>
          <a:xfrm>
            <a:off x="399851" y="3078267"/>
            <a:ext cx="3968180" cy="185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 l="32071" t="76232" r="30774"/>
          <a:stretch/>
        </p:blipFill>
        <p:spPr>
          <a:xfrm>
            <a:off x="9295634" y="3078267"/>
            <a:ext cx="2385201" cy="185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 t="39292" b="23573"/>
          <a:stretch/>
        </p:blipFill>
        <p:spPr>
          <a:xfrm>
            <a:off x="4805800" y="3113234"/>
            <a:ext cx="4108653" cy="185786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436833" y="1038600"/>
            <a:ext cx="5391200" cy="1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 practice use many sliding window locations and multiple scales</a:t>
            </a:r>
            <a:endParaRPr sz="2400"/>
          </a:p>
        </p:txBody>
      </p:sp>
      <p:sp>
        <p:nvSpPr>
          <p:cNvPr id="609" name="Shape 609"/>
          <p:cNvSpPr txBox="1"/>
          <p:nvPr/>
        </p:nvSpPr>
        <p:spPr>
          <a:xfrm>
            <a:off x="508533" y="2649067"/>
            <a:ext cx="375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Window positions + score maps</a:t>
            </a:r>
            <a:endParaRPr sz="2400"/>
          </a:p>
        </p:txBody>
      </p:sp>
      <p:sp>
        <p:nvSpPr>
          <p:cNvPr id="610" name="Shape 610"/>
          <p:cNvSpPr txBox="1"/>
          <p:nvPr/>
        </p:nvSpPr>
        <p:spPr>
          <a:xfrm>
            <a:off x="4984733" y="2684017"/>
            <a:ext cx="37508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Box regression outputs</a:t>
            </a:r>
            <a:endParaRPr sz="2400"/>
          </a:p>
        </p:txBody>
      </p:sp>
      <p:sp>
        <p:nvSpPr>
          <p:cNvPr id="611" name="Shape 611"/>
          <p:cNvSpPr txBox="1"/>
          <p:nvPr/>
        </p:nvSpPr>
        <p:spPr>
          <a:xfrm>
            <a:off x="9352433" y="2649067"/>
            <a:ext cx="2271600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Predictions</a:t>
            </a:r>
            <a:endParaRPr sz="2400"/>
          </a:p>
        </p:txBody>
      </p:sp>
      <p:sp>
        <p:nvSpPr>
          <p:cNvPr id="612" name="Shape 612"/>
          <p:cNvSpPr txBox="1"/>
          <p:nvPr/>
        </p:nvSpPr>
        <p:spPr>
          <a:xfrm>
            <a:off x="50933" y="5729667"/>
            <a:ext cx="9768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/>
              <a:t>Sermanet et al, “Integrated Recognition, Localization and Detection using Convolutional Networks”, ICLR 2014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11080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36533" y="134400"/>
            <a:ext cx="9079200" cy="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b="1"/>
              <a:t>Case Studies</a:t>
            </a:r>
            <a:endParaRPr sz="4000"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617" y="1095137"/>
            <a:ext cx="5078983" cy="139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411" y="2739334"/>
            <a:ext cx="5019372" cy="167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15" y="4630967"/>
            <a:ext cx="5932532" cy="139856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188167" y="1270500"/>
            <a:ext cx="1543200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LeNet (1998)</a:t>
            </a:r>
            <a:endParaRPr sz="3200"/>
          </a:p>
        </p:txBody>
      </p:sp>
      <p:sp>
        <p:nvSpPr>
          <p:cNvPr id="86" name="Shape 86"/>
          <p:cNvSpPr txBox="1"/>
          <p:nvPr/>
        </p:nvSpPr>
        <p:spPr>
          <a:xfrm>
            <a:off x="1071767" y="2924500"/>
            <a:ext cx="1776000" cy="1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AlexNet</a:t>
            </a:r>
            <a:br>
              <a:rPr lang="en" sz="3200"/>
            </a:br>
            <a:r>
              <a:rPr lang="en" sz="3200"/>
              <a:t>(2012)</a:t>
            </a:r>
            <a:endParaRPr sz="3200"/>
          </a:p>
        </p:txBody>
      </p:sp>
      <p:sp>
        <p:nvSpPr>
          <p:cNvPr id="87" name="Shape 87"/>
          <p:cNvSpPr txBox="1"/>
          <p:nvPr/>
        </p:nvSpPr>
        <p:spPr>
          <a:xfrm>
            <a:off x="1071767" y="4514900"/>
            <a:ext cx="1602800" cy="1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ZFNet</a:t>
            </a:r>
            <a:br>
              <a:rPr lang="en" sz="3200"/>
            </a:br>
            <a:r>
              <a:rPr lang="en" sz="3200"/>
              <a:t>(2013)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415654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618" name="Shape 61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Efficient Sliding Window: Overfeat</a:t>
            </a:r>
            <a:endParaRPr sz="4000"/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880501" y="2543667"/>
            <a:ext cx="1789999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sp>
        <p:nvSpPr>
          <p:cNvPr id="621" name="Shape 621"/>
          <p:cNvSpPr/>
          <p:nvPr/>
        </p:nvSpPr>
        <p:spPr>
          <a:xfrm rot="5400000">
            <a:off x="2760067" y="2891933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Shape 622"/>
          <p:cNvSpPr txBox="1"/>
          <p:nvPr/>
        </p:nvSpPr>
        <p:spPr>
          <a:xfrm>
            <a:off x="2409867" y="1852067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 </a:t>
            </a:r>
            <a:br>
              <a:rPr lang="en" sz="2400"/>
            </a:br>
            <a:r>
              <a:rPr lang="en" sz="2400"/>
              <a:t>+ pooling</a:t>
            </a:r>
            <a:endParaRPr sz="2400"/>
          </a:p>
        </p:txBody>
      </p:sp>
      <p:sp>
        <p:nvSpPr>
          <p:cNvPr id="623" name="Shape 623"/>
          <p:cNvSpPr/>
          <p:nvPr/>
        </p:nvSpPr>
        <p:spPr>
          <a:xfrm>
            <a:off x="4250833" y="3166600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Shape 624"/>
          <p:cNvSpPr txBox="1"/>
          <p:nvPr/>
        </p:nvSpPr>
        <p:spPr>
          <a:xfrm>
            <a:off x="3931633" y="3982733"/>
            <a:ext cx="17900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Feature map: </a:t>
            </a:r>
            <a:br>
              <a:rPr lang="en" sz="2400"/>
            </a:br>
            <a:r>
              <a:rPr lang="en" sz="2400"/>
              <a:t>1024 x 5 x 5</a:t>
            </a:r>
            <a:endParaRPr sz="2400"/>
          </a:p>
        </p:txBody>
      </p:sp>
      <p:sp>
        <p:nvSpPr>
          <p:cNvPr id="625" name="Shape 625"/>
          <p:cNvSpPr/>
          <p:nvPr/>
        </p:nvSpPr>
        <p:spPr>
          <a:xfrm>
            <a:off x="6795300" y="1305367"/>
            <a:ext cx="142000" cy="165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Shape 626"/>
          <p:cNvSpPr/>
          <p:nvPr/>
        </p:nvSpPr>
        <p:spPr>
          <a:xfrm>
            <a:off x="8004900" y="1305367"/>
            <a:ext cx="142000" cy="165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Shape 627"/>
          <p:cNvSpPr/>
          <p:nvPr/>
        </p:nvSpPr>
        <p:spPr>
          <a:xfrm>
            <a:off x="9295633" y="15313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" name="Shape 628"/>
          <p:cNvSpPr/>
          <p:nvPr/>
        </p:nvSpPr>
        <p:spPr>
          <a:xfrm>
            <a:off x="6795300" y="3707533"/>
            <a:ext cx="142000" cy="165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Shape 629"/>
          <p:cNvSpPr/>
          <p:nvPr/>
        </p:nvSpPr>
        <p:spPr>
          <a:xfrm>
            <a:off x="8004900" y="4043533"/>
            <a:ext cx="142000" cy="84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Shape 630"/>
          <p:cNvSpPr txBox="1"/>
          <p:nvPr/>
        </p:nvSpPr>
        <p:spPr>
          <a:xfrm>
            <a:off x="6358433" y="5496733"/>
            <a:ext cx="97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4096</a:t>
            </a:r>
            <a:endParaRPr sz="2400"/>
          </a:p>
        </p:txBody>
      </p:sp>
      <p:sp>
        <p:nvSpPr>
          <p:cNvPr id="631" name="Shape 631"/>
          <p:cNvSpPr txBox="1"/>
          <p:nvPr/>
        </p:nvSpPr>
        <p:spPr>
          <a:xfrm>
            <a:off x="7576767" y="5395133"/>
            <a:ext cx="97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1024</a:t>
            </a:r>
            <a:endParaRPr sz="2400"/>
          </a:p>
        </p:txBody>
      </p:sp>
      <p:sp>
        <p:nvSpPr>
          <p:cNvPr id="632" name="Shape 632"/>
          <p:cNvSpPr txBox="1"/>
          <p:nvPr/>
        </p:nvSpPr>
        <p:spPr>
          <a:xfrm>
            <a:off x="8795100" y="5275800"/>
            <a:ext cx="1423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Boxes:</a:t>
            </a:r>
            <a:br>
              <a:rPr lang="en" sz="2400"/>
            </a:br>
            <a:r>
              <a:rPr lang="en" sz="2400"/>
              <a:t>1000 x 4</a:t>
            </a:r>
            <a:endParaRPr sz="2400"/>
          </a:p>
        </p:txBody>
      </p:sp>
      <p:sp>
        <p:nvSpPr>
          <p:cNvPr id="633" name="Shape 633"/>
          <p:cNvSpPr txBox="1"/>
          <p:nvPr/>
        </p:nvSpPr>
        <p:spPr>
          <a:xfrm>
            <a:off x="6378900" y="711900"/>
            <a:ext cx="97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4096</a:t>
            </a:r>
            <a:endParaRPr sz="2400"/>
          </a:p>
        </p:txBody>
      </p:sp>
      <p:sp>
        <p:nvSpPr>
          <p:cNvPr id="634" name="Shape 634"/>
          <p:cNvSpPr txBox="1"/>
          <p:nvPr/>
        </p:nvSpPr>
        <p:spPr>
          <a:xfrm>
            <a:off x="7588500" y="711900"/>
            <a:ext cx="974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4096</a:t>
            </a:r>
            <a:endParaRPr sz="2400"/>
          </a:p>
        </p:txBody>
      </p:sp>
      <p:sp>
        <p:nvSpPr>
          <p:cNvPr id="635" name="Shape 635"/>
          <p:cNvSpPr txBox="1"/>
          <p:nvPr/>
        </p:nvSpPr>
        <p:spPr>
          <a:xfrm>
            <a:off x="8633833" y="610300"/>
            <a:ext cx="166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 scores:</a:t>
            </a:r>
            <a:endParaRPr sz="2400"/>
          </a:p>
          <a:p>
            <a:pPr algn="ctr"/>
            <a:r>
              <a:rPr lang="en" sz="2400"/>
              <a:t>1000</a:t>
            </a:r>
            <a:endParaRPr sz="2400"/>
          </a:p>
        </p:txBody>
      </p:sp>
      <p:cxnSp>
        <p:nvCxnSpPr>
          <p:cNvPr id="636" name="Shape 636"/>
          <p:cNvCxnSpPr/>
          <p:nvPr/>
        </p:nvCxnSpPr>
        <p:spPr>
          <a:xfrm rot="10800000" flipH="1">
            <a:off x="5606267" y="2084867"/>
            <a:ext cx="1019600" cy="121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5588533" y="3494733"/>
            <a:ext cx="1019600" cy="119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7116300" y="2121567"/>
            <a:ext cx="709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9" name="Shape 639"/>
          <p:cNvCxnSpPr/>
          <p:nvPr/>
        </p:nvCxnSpPr>
        <p:spPr>
          <a:xfrm>
            <a:off x="8427867" y="2084800"/>
            <a:ext cx="709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0" name="Shape 640"/>
          <p:cNvCxnSpPr/>
          <p:nvPr/>
        </p:nvCxnSpPr>
        <p:spPr>
          <a:xfrm>
            <a:off x="7156867" y="4480267"/>
            <a:ext cx="709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1" name="Shape 641"/>
          <p:cNvCxnSpPr/>
          <p:nvPr/>
        </p:nvCxnSpPr>
        <p:spPr>
          <a:xfrm>
            <a:off x="8369500" y="4480267"/>
            <a:ext cx="709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2" name="Shape 642"/>
          <p:cNvSpPr/>
          <p:nvPr/>
        </p:nvSpPr>
        <p:spPr>
          <a:xfrm>
            <a:off x="9301700" y="3877567"/>
            <a:ext cx="410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Shape 643"/>
          <p:cNvSpPr txBox="1"/>
          <p:nvPr/>
        </p:nvSpPr>
        <p:spPr>
          <a:xfrm>
            <a:off x="5935865" y="2669933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644" name="Shape 644"/>
          <p:cNvSpPr txBox="1"/>
          <p:nvPr/>
        </p:nvSpPr>
        <p:spPr>
          <a:xfrm>
            <a:off x="5935865" y="3584733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645" name="Shape 645"/>
          <p:cNvSpPr txBox="1"/>
          <p:nvPr/>
        </p:nvSpPr>
        <p:spPr>
          <a:xfrm>
            <a:off x="7148499" y="3930800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646" name="Shape 646"/>
          <p:cNvSpPr txBox="1"/>
          <p:nvPr/>
        </p:nvSpPr>
        <p:spPr>
          <a:xfrm>
            <a:off x="8401699" y="3963731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647" name="Shape 647"/>
          <p:cNvSpPr txBox="1"/>
          <p:nvPr/>
        </p:nvSpPr>
        <p:spPr>
          <a:xfrm>
            <a:off x="7116299" y="1531367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  <p:sp>
        <p:nvSpPr>
          <p:cNvPr id="648" name="Shape 648"/>
          <p:cNvSpPr txBox="1"/>
          <p:nvPr/>
        </p:nvSpPr>
        <p:spPr>
          <a:xfrm>
            <a:off x="8398665" y="1531367"/>
            <a:ext cx="6452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FC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593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654" name="Shape 65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Efficient Sliding Window: Overfeat</a:t>
            </a:r>
            <a:endParaRPr sz="4000"/>
          </a:p>
        </p:txBody>
      </p:sp>
      <p:pic>
        <p:nvPicPr>
          <p:cNvPr id="655" name="Shape 655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880501" y="2543667"/>
            <a:ext cx="1789999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724700" y="4306433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Image: </a:t>
            </a:r>
            <a:br>
              <a:rPr lang="en" sz="2400"/>
            </a:br>
            <a:r>
              <a:rPr lang="en" sz="2400"/>
              <a:t>3 x 221 x 221</a:t>
            </a:r>
            <a:endParaRPr sz="2400"/>
          </a:p>
        </p:txBody>
      </p:sp>
      <p:sp>
        <p:nvSpPr>
          <p:cNvPr id="657" name="Shape 657"/>
          <p:cNvSpPr/>
          <p:nvPr/>
        </p:nvSpPr>
        <p:spPr>
          <a:xfrm rot="5400000">
            <a:off x="2760067" y="2891933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Shape 658"/>
          <p:cNvSpPr txBox="1"/>
          <p:nvPr/>
        </p:nvSpPr>
        <p:spPr>
          <a:xfrm>
            <a:off x="2409867" y="1852067"/>
            <a:ext cx="21016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 </a:t>
            </a:r>
            <a:br>
              <a:rPr lang="en" sz="2400"/>
            </a:br>
            <a:r>
              <a:rPr lang="en" sz="2400"/>
              <a:t>+ pooling</a:t>
            </a:r>
            <a:endParaRPr sz="2400"/>
          </a:p>
        </p:txBody>
      </p:sp>
      <p:sp>
        <p:nvSpPr>
          <p:cNvPr id="659" name="Shape 659"/>
          <p:cNvSpPr/>
          <p:nvPr/>
        </p:nvSpPr>
        <p:spPr>
          <a:xfrm>
            <a:off x="4250833" y="3166600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Shape 660"/>
          <p:cNvSpPr txBox="1"/>
          <p:nvPr/>
        </p:nvSpPr>
        <p:spPr>
          <a:xfrm>
            <a:off x="3931633" y="3982733"/>
            <a:ext cx="1790000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Feature map: </a:t>
            </a:r>
            <a:br>
              <a:rPr lang="en" sz="2400"/>
            </a:br>
            <a:r>
              <a:rPr lang="en" sz="2400"/>
              <a:t>1024 x 5 x 5</a:t>
            </a:r>
            <a:endParaRPr sz="2400"/>
          </a:p>
        </p:txBody>
      </p:sp>
      <p:sp>
        <p:nvSpPr>
          <p:cNvPr id="661" name="Shape 661"/>
          <p:cNvSpPr txBox="1"/>
          <p:nvPr/>
        </p:nvSpPr>
        <p:spPr>
          <a:xfrm>
            <a:off x="6082267" y="4752667"/>
            <a:ext cx="1562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4096 x 1 x 1</a:t>
            </a:r>
            <a:endParaRPr sz="1600"/>
          </a:p>
        </p:txBody>
      </p:sp>
      <p:sp>
        <p:nvSpPr>
          <p:cNvPr id="662" name="Shape 662"/>
          <p:cNvSpPr txBox="1"/>
          <p:nvPr/>
        </p:nvSpPr>
        <p:spPr>
          <a:xfrm>
            <a:off x="7767833" y="4752667"/>
            <a:ext cx="161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1024 x 1 x 1</a:t>
            </a:r>
            <a:endParaRPr sz="1600"/>
          </a:p>
        </p:txBody>
      </p:sp>
      <p:cxnSp>
        <p:nvCxnSpPr>
          <p:cNvPr id="663" name="Shape 663"/>
          <p:cNvCxnSpPr/>
          <p:nvPr/>
        </p:nvCxnSpPr>
        <p:spPr>
          <a:xfrm rot="10800000" flipH="1">
            <a:off x="5606267" y="2182467"/>
            <a:ext cx="647200" cy="111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4" name="Shape 664"/>
          <p:cNvCxnSpPr/>
          <p:nvPr/>
        </p:nvCxnSpPr>
        <p:spPr>
          <a:xfrm>
            <a:off x="5588533" y="3494733"/>
            <a:ext cx="682800" cy="9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5" name="Shape 665"/>
          <p:cNvSpPr txBox="1"/>
          <p:nvPr/>
        </p:nvSpPr>
        <p:spPr>
          <a:xfrm>
            <a:off x="5834267" y="3279933"/>
            <a:ext cx="1019600" cy="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5 x 5 conv</a:t>
            </a:r>
            <a:endParaRPr sz="2400"/>
          </a:p>
        </p:txBody>
      </p:sp>
      <p:sp>
        <p:nvSpPr>
          <p:cNvPr id="666" name="Shape 666"/>
          <p:cNvSpPr/>
          <p:nvPr/>
        </p:nvSpPr>
        <p:spPr>
          <a:xfrm>
            <a:off x="6353467" y="4528633"/>
            <a:ext cx="1019600" cy="2472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Shape 667"/>
          <p:cNvSpPr txBox="1"/>
          <p:nvPr/>
        </p:nvSpPr>
        <p:spPr>
          <a:xfrm>
            <a:off x="5815600" y="2470367"/>
            <a:ext cx="1019600" cy="7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5 x 5 conv</a:t>
            </a:r>
            <a:endParaRPr sz="2400"/>
          </a:p>
        </p:txBody>
      </p:sp>
      <p:sp>
        <p:nvSpPr>
          <p:cNvPr id="668" name="Shape 668"/>
          <p:cNvSpPr/>
          <p:nvPr/>
        </p:nvSpPr>
        <p:spPr>
          <a:xfrm>
            <a:off x="8063833" y="4528633"/>
            <a:ext cx="1019600" cy="2472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69" name="Shape 669"/>
          <p:cNvCxnSpPr/>
          <p:nvPr/>
        </p:nvCxnSpPr>
        <p:spPr>
          <a:xfrm>
            <a:off x="7448835" y="4640100"/>
            <a:ext cx="53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0" name="Shape 670"/>
          <p:cNvSpPr txBox="1"/>
          <p:nvPr/>
        </p:nvSpPr>
        <p:spPr>
          <a:xfrm>
            <a:off x="6881233" y="4013784"/>
            <a:ext cx="1668800" cy="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 x 1 conv</a:t>
            </a:r>
            <a:endParaRPr sz="2400"/>
          </a:p>
        </p:txBody>
      </p:sp>
      <p:sp>
        <p:nvSpPr>
          <p:cNvPr id="671" name="Shape 671"/>
          <p:cNvSpPr txBox="1"/>
          <p:nvPr/>
        </p:nvSpPr>
        <p:spPr>
          <a:xfrm>
            <a:off x="6109000" y="1548784"/>
            <a:ext cx="1562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4096 x 1 x 1</a:t>
            </a:r>
            <a:endParaRPr sz="1600"/>
          </a:p>
        </p:txBody>
      </p:sp>
      <p:sp>
        <p:nvSpPr>
          <p:cNvPr id="672" name="Shape 672"/>
          <p:cNvSpPr txBox="1"/>
          <p:nvPr/>
        </p:nvSpPr>
        <p:spPr>
          <a:xfrm>
            <a:off x="7794567" y="1548784"/>
            <a:ext cx="161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1024 x 1 x 1</a:t>
            </a:r>
            <a:endParaRPr sz="1600"/>
          </a:p>
        </p:txBody>
      </p:sp>
      <p:sp>
        <p:nvSpPr>
          <p:cNvPr id="673" name="Shape 673"/>
          <p:cNvSpPr/>
          <p:nvPr/>
        </p:nvSpPr>
        <p:spPr>
          <a:xfrm>
            <a:off x="6350651" y="1980200"/>
            <a:ext cx="1019600" cy="2472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Shape 674"/>
          <p:cNvSpPr/>
          <p:nvPr/>
        </p:nvSpPr>
        <p:spPr>
          <a:xfrm>
            <a:off x="8061017" y="1980200"/>
            <a:ext cx="1019600" cy="2472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75" name="Shape 675"/>
          <p:cNvCxnSpPr/>
          <p:nvPr/>
        </p:nvCxnSpPr>
        <p:spPr>
          <a:xfrm>
            <a:off x="7446017" y="2091667"/>
            <a:ext cx="53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6" name="Shape 676"/>
          <p:cNvSpPr txBox="1"/>
          <p:nvPr/>
        </p:nvSpPr>
        <p:spPr>
          <a:xfrm>
            <a:off x="9280633" y="4752667"/>
            <a:ext cx="1974400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Box coordinates:</a:t>
            </a:r>
            <a:br>
              <a:rPr lang="en" sz="1600"/>
            </a:br>
            <a:r>
              <a:rPr lang="en" sz="1600"/>
              <a:t>(4 x 1000) x 1 x 1</a:t>
            </a:r>
            <a:endParaRPr sz="1600"/>
          </a:p>
        </p:txBody>
      </p:sp>
      <p:sp>
        <p:nvSpPr>
          <p:cNvPr id="677" name="Shape 677"/>
          <p:cNvSpPr/>
          <p:nvPr/>
        </p:nvSpPr>
        <p:spPr>
          <a:xfrm>
            <a:off x="9779833" y="4528633"/>
            <a:ext cx="1019600" cy="2472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78" name="Shape 678"/>
          <p:cNvCxnSpPr/>
          <p:nvPr/>
        </p:nvCxnSpPr>
        <p:spPr>
          <a:xfrm>
            <a:off x="9164835" y="4640100"/>
            <a:ext cx="53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9" name="Shape 679"/>
          <p:cNvSpPr txBox="1"/>
          <p:nvPr/>
        </p:nvSpPr>
        <p:spPr>
          <a:xfrm>
            <a:off x="9339900" y="1358184"/>
            <a:ext cx="1974400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/>
              <a:t>Class scores:</a:t>
            </a:r>
            <a:br>
              <a:rPr lang="en" sz="1600"/>
            </a:br>
            <a:r>
              <a:rPr lang="en" sz="1600"/>
              <a:t>1000 x 1 x 1</a:t>
            </a:r>
            <a:endParaRPr sz="1600"/>
          </a:p>
        </p:txBody>
      </p:sp>
      <p:sp>
        <p:nvSpPr>
          <p:cNvPr id="680" name="Shape 680"/>
          <p:cNvSpPr/>
          <p:nvPr/>
        </p:nvSpPr>
        <p:spPr>
          <a:xfrm>
            <a:off x="9777033" y="1980184"/>
            <a:ext cx="1019600" cy="2472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81" name="Shape 681"/>
          <p:cNvCxnSpPr/>
          <p:nvPr/>
        </p:nvCxnSpPr>
        <p:spPr>
          <a:xfrm>
            <a:off x="9162035" y="2091651"/>
            <a:ext cx="53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8603235" y="4015716"/>
            <a:ext cx="1668800" cy="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 x 1 conv</a:t>
            </a:r>
            <a:endParaRPr sz="2400"/>
          </a:p>
        </p:txBody>
      </p:sp>
      <p:sp>
        <p:nvSpPr>
          <p:cNvPr id="683" name="Shape 683"/>
          <p:cNvSpPr txBox="1"/>
          <p:nvPr/>
        </p:nvSpPr>
        <p:spPr>
          <a:xfrm>
            <a:off x="6774100" y="2261717"/>
            <a:ext cx="1668800" cy="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 x 1 conv</a:t>
            </a:r>
            <a:endParaRPr sz="2400"/>
          </a:p>
        </p:txBody>
      </p:sp>
      <p:sp>
        <p:nvSpPr>
          <p:cNvPr id="684" name="Shape 684"/>
          <p:cNvSpPr txBox="1"/>
          <p:nvPr/>
        </p:nvSpPr>
        <p:spPr>
          <a:xfrm>
            <a:off x="8496101" y="2263649"/>
            <a:ext cx="1668800" cy="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 x 1 conv</a:t>
            </a:r>
            <a:endParaRPr sz="2400"/>
          </a:p>
        </p:txBody>
      </p:sp>
      <p:sp>
        <p:nvSpPr>
          <p:cNvPr id="685" name="Shape 685"/>
          <p:cNvSpPr txBox="1"/>
          <p:nvPr/>
        </p:nvSpPr>
        <p:spPr>
          <a:xfrm>
            <a:off x="392500" y="958800"/>
            <a:ext cx="5240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Efficient sliding window by converting fully-connected layers into convolutions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0499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Efficient Sliding Window: Overfeat</a:t>
            </a:r>
            <a:endParaRPr sz="4000"/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000" y="1141651"/>
            <a:ext cx="7004336" cy="406136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661100" y="1473100"/>
            <a:ext cx="35556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Training time:</a:t>
            </a:r>
            <a:r>
              <a:rPr lang="en" sz="2400"/>
              <a:t> Small image, 1 x 1 classifier output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r>
              <a:rPr lang="en" sz="2400" b="1"/>
              <a:t>Test time: </a:t>
            </a:r>
            <a:r>
              <a:rPr lang="en" sz="2400"/>
              <a:t>Larger image, 2 x 2 classifier output, only extra compute at yellow regions</a:t>
            </a:r>
            <a:endParaRPr sz="2400"/>
          </a:p>
        </p:txBody>
      </p:sp>
      <p:sp>
        <p:nvSpPr>
          <p:cNvPr id="694" name="Shape 694"/>
          <p:cNvSpPr txBox="1"/>
          <p:nvPr/>
        </p:nvSpPr>
        <p:spPr>
          <a:xfrm>
            <a:off x="50933" y="5729667"/>
            <a:ext cx="9768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/>
              <a:t>Sermanet et al, “Integrated Recognition, Localization and Detection using Convolutional Networks”, ICLR 2014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204568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700" name="Shape 700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ImageNet Classification + Localization</a:t>
            </a:r>
            <a:endParaRPr sz="4000"/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 l="11647" r="16892"/>
          <a:stretch/>
        </p:blipFill>
        <p:spPr>
          <a:xfrm>
            <a:off x="393400" y="1073151"/>
            <a:ext cx="5445200" cy="4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6532767" y="1346467"/>
            <a:ext cx="5054800" cy="4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AlexNet</a:t>
            </a:r>
            <a:r>
              <a:rPr lang="en" sz="2400"/>
              <a:t>: Localization method not published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 b="1"/>
              <a:t>Overfeat</a:t>
            </a:r>
            <a:r>
              <a:rPr lang="en" sz="2400"/>
              <a:t>: Multiscale convolutional regression with box merging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 b="1"/>
              <a:t>VGG</a:t>
            </a:r>
            <a:r>
              <a:rPr lang="en" sz="2400"/>
              <a:t>: Same as Overfeat, but fewer scales and locations; simpler method, gains all due to deeper features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 b="1"/>
              <a:t>ResNet:</a:t>
            </a:r>
            <a:r>
              <a:rPr lang="en" sz="2400"/>
              <a:t> Different localization method (RPN) and much deeper features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9770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27267" y="2133618"/>
            <a:ext cx="2676199" cy="2220449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327265" y="1014567"/>
            <a:ext cx="26764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rgbClr val="D9D9D9"/>
                </a:solidFill>
              </a:rPr>
              <a:t>Classification</a:t>
            </a:r>
            <a:endParaRPr sz="2667">
              <a:solidFill>
                <a:srgbClr val="D9D9D9"/>
              </a:solidFill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3117464" y="996833"/>
            <a:ext cx="26764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/>
              <a:t>Classification + Localization</a:t>
            </a:r>
            <a:endParaRPr sz="2667">
              <a:solidFill>
                <a:srgbClr val="FF0000"/>
              </a:solidFill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Computer Vision Tasks</a:t>
            </a:r>
            <a:endParaRPr sz="4000"/>
          </a:p>
        </p:txBody>
      </p:sp>
      <p:grpSp>
        <p:nvGrpSpPr>
          <p:cNvPr id="712" name="Shape 712"/>
          <p:cNvGrpSpPr/>
          <p:nvPr/>
        </p:nvGrpSpPr>
        <p:grpSpPr>
          <a:xfrm>
            <a:off x="3117453" y="2142737"/>
            <a:ext cx="2676201" cy="2244667"/>
            <a:chOff x="448551" y="2723400"/>
            <a:chExt cx="2141875" cy="1796500"/>
          </a:xfrm>
        </p:grpSpPr>
        <p:pic>
          <p:nvPicPr>
            <p:cNvPr id="713" name="Shape 7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1" y="2723400"/>
              <a:ext cx="2141875" cy="177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Shape 714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5907653" y="2151359"/>
            <a:ext cx="2969836" cy="2227423"/>
            <a:chOff x="4522198" y="2551275"/>
            <a:chExt cx="1907328" cy="1430525"/>
          </a:xfrm>
        </p:grpSpPr>
        <p:pic>
          <p:nvPicPr>
            <p:cNvPr id="716" name="Shape 716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8" cy="1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Shape 717"/>
            <p:cNvSpPr/>
            <p:nvPr/>
          </p:nvSpPr>
          <p:spPr>
            <a:xfrm>
              <a:off x="4670201" y="2954400"/>
              <a:ext cx="580500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94250" y="2937597"/>
              <a:ext cx="485400" cy="5145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Shape 719"/>
            <p:cNvSpPr/>
            <p:nvPr/>
          </p:nvSpPr>
          <p:spPr>
            <a:xfrm>
              <a:off x="5360499" y="2637575"/>
              <a:ext cx="966000" cy="1238100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21" name="Shape 721"/>
          <p:cNvSpPr txBox="1"/>
          <p:nvPr/>
        </p:nvSpPr>
        <p:spPr>
          <a:xfrm>
            <a:off x="5907665" y="996833"/>
            <a:ext cx="29700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rgbClr val="D9D9D9"/>
                </a:solidFill>
              </a:rPr>
              <a:t>Object Detection</a:t>
            </a:r>
            <a:endParaRPr sz="2667">
              <a:solidFill>
                <a:srgbClr val="D9D9D9"/>
              </a:solidFill>
            </a:endParaRPr>
          </a:p>
        </p:txBody>
      </p:sp>
      <p:grpSp>
        <p:nvGrpSpPr>
          <p:cNvPr id="722" name="Shape 722"/>
          <p:cNvGrpSpPr/>
          <p:nvPr/>
        </p:nvGrpSpPr>
        <p:grpSpPr>
          <a:xfrm>
            <a:off x="8991497" y="2143866"/>
            <a:ext cx="2989812" cy="2242396"/>
            <a:chOff x="1976038" y="594325"/>
            <a:chExt cx="4083699" cy="3062824"/>
          </a:xfrm>
        </p:grpSpPr>
        <p:pic>
          <p:nvPicPr>
            <p:cNvPr id="723" name="Shape 723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5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Shape 724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25" name="Shape 725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26" name="Shape 726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727" name="Shape 727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728" name="Shape 728"/>
          <p:cNvSpPr txBox="1"/>
          <p:nvPr/>
        </p:nvSpPr>
        <p:spPr>
          <a:xfrm>
            <a:off x="8991499" y="996833"/>
            <a:ext cx="29700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rgbClr val="D9D9D9"/>
                </a:solidFill>
              </a:rPr>
              <a:t>Instance Segmentation</a:t>
            </a:r>
            <a:endParaRPr sz="2667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38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734" name="Shape 7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27267" y="2133618"/>
            <a:ext cx="2676199" cy="2220449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327265" y="1014567"/>
            <a:ext cx="26764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rgbClr val="D9D9D9"/>
                </a:solidFill>
              </a:rPr>
              <a:t>Classification</a:t>
            </a:r>
            <a:endParaRPr sz="2667">
              <a:solidFill>
                <a:srgbClr val="D9D9D9"/>
              </a:solidFill>
            </a:endParaRPr>
          </a:p>
        </p:txBody>
      </p:sp>
      <p:sp>
        <p:nvSpPr>
          <p:cNvPr id="736" name="Shape 736"/>
          <p:cNvSpPr txBox="1"/>
          <p:nvPr/>
        </p:nvSpPr>
        <p:spPr>
          <a:xfrm>
            <a:off x="3117464" y="996833"/>
            <a:ext cx="26764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rgbClr val="D9D9D9"/>
                </a:solidFill>
              </a:rPr>
              <a:t>Classification + Localization</a:t>
            </a:r>
            <a:endParaRPr sz="2667">
              <a:solidFill>
                <a:srgbClr val="D9D9D9"/>
              </a:solidFill>
            </a:endParaRPr>
          </a:p>
        </p:txBody>
      </p:sp>
      <p:sp>
        <p:nvSpPr>
          <p:cNvPr id="737" name="Shape 737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Computer Vision Tasks</a:t>
            </a:r>
            <a:endParaRPr sz="4000"/>
          </a:p>
        </p:txBody>
      </p:sp>
      <p:grpSp>
        <p:nvGrpSpPr>
          <p:cNvPr id="738" name="Shape 738"/>
          <p:cNvGrpSpPr/>
          <p:nvPr/>
        </p:nvGrpSpPr>
        <p:grpSpPr>
          <a:xfrm>
            <a:off x="3117453" y="2142737"/>
            <a:ext cx="2676201" cy="2244667"/>
            <a:chOff x="448551" y="2723400"/>
            <a:chExt cx="2141875" cy="1796500"/>
          </a:xfrm>
        </p:grpSpPr>
        <p:pic>
          <p:nvPicPr>
            <p:cNvPr id="739" name="Shape 7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>
              <a:off x="448551" y="2723400"/>
              <a:ext cx="2141875" cy="177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Shape 74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41" name="Shape 741"/>
          <p:cNvGrpSpPr/>
          <p:nvPr/>
        </p:nvGrpSpPr>
        <p:grpSpPr>
          <a:xfrm>
            <a:off x="8991497" y="2143866"/>
            <a:ext cx="2989812" cy="2242396"/>
            <a:chOff x="1976038" y="594325"/>
            <a:chExt cx="4083699" cy="3062824"/>
          </a:xfrm>
        </p:grpSpPr>
        <p:pic>
          <p:nvPicPr>
            <p:cNvPr id="742" name="Shape 74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5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Shape 743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44" name="Shape 744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45" name="Shape 745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746" name="Shape 746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747" name="Shape 747"/>
          <p:cNvSpPr txBox="1"/>
          <p:nvPr/>
        </p:nvSpPr>
        <p:spPr>
          <a:xfrm>
            <a:off x="8991499" y="996833"/>
            <a:ext cx="29700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rgbClr val="D9D9D9"/>
                </a:solidFill>
              </a:rPr>
              <a:t>Instance Segmentation</a:t>
            </a:r>
            <a:endParaRPr sz="2667">
              <a:solidFill>
                <a:srgbClr val="D9D9D9"/>
              </a:solidFill>
            </a:endParaRPr>
          </a:p>
        </p:txBody>
      </p:sp>
      <p:grpSp>
        <p:nvGrpSpPr>
          <p:cNvPr id="748" name="Shape 748"/>
          <p:cNvGrpSpPr/>
          <p:nvPr/>
        </p:nvGrpSpPr>
        <p:grpSpPr>
          <a:xfrm>
            <a:off x="5907653" y="2151359"/>
            <a:ext cx="2969836" cy="2227423"/>
            <a:chOff x="4522198" y="2551275"/>
            <a:chExt cx="1907328" cy="1430525"/>
          </a:xfrm>
        </p:grpSpPr>
        <p:pic>
          <p:nvPicPr>
            <p:cNvPr id="749" name="Shape 7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8" cy="1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Shape 750"/>
            <p:cNvSpPr/>
            <p:nvPr/>
          </p:nvSpPr>
          <p:spPr>
            <a:xfrm>
              <a:off x="4670201" y="2954400"/>
              <a:ext cx="580500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4994250" y="2937597"/>
              <a:ext cx="485400" cy="5145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60499" y="2637575"/>
              <a:ext cx="966000" cy="1238100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5907665" y="996833"/>
            <a:ext cx="29700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/>
              <a:t>Object Detection</a:t>
            </a:r>
            <a:endParaRPr sz="2667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58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760" name="Shape 760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Detection as Regression?</a:t>
            </a:r>
            <a:endParaRPr sz="4000"/>
          </a:p>
        </p:txBody>
      </p:sp>
      <p:pic>
        <p:nvPicPr>
          <p:cNvPr id="761" name="Shape 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019" y="2205593"/>
            <a:ext cx="2969836" cy="2227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Shape 762"/>
          <p:cNvCxnSpPr/>
          <p:nvPr/>
        </p:nvCxnSpPr>
        <p:spPr>
          <a:xfrm>
            <a:off x="5241967" y="3320633"/>
            <a:ext cx="264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8169000" y="1718033"/>
            <a:ext cx="3396800" cy="3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DOG, (x, y, w, h)</a:t>
            </a:r>
            <a:endParaRPr sz="3200"/>
          </a:p>
          <a:p>
            <a:r>
              <a:rPr lang="en" sz="3200"/>
              <a:t>CAT, (x, y, w, h)</a:t>
            </a:r>
            <a:endParaRPr sz="3200"/>
          </a:p>
          <a:p>
            <a:r>
              <a:rPr lang="en" sz="3200"/>
              <a:t>CAT, (x, y, w, h)</a:t>
            </a:r>
            <a:endParaRPr sz="3200"/>
          </a:p>
          <a:p>
            <a:r>
              <a:rPr lang="en" sz="3200"/>
              <a:t>DUCK (x, y, w, h)</a:t>
            </a:r>
            <a:br>
              <a:rPr lang="en" sz="3200"/>
            </a:br>
            <a:endParaRPr sz="3200"/>
          </a:p>
          <a:p>
            <a:r>
              <a:rPr lang="en" sz="3200"/>
              <a:t>= 16 numbers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368364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769" name="Shape 769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Detection as Regression?</a:t>
            </a:r>
            <a:endParaRPr sz="4000"/>
          </a:p>
        </p:txBody>
      </p:sp>
      <p:cxnSp>
        <p:nvCxnSpPr>
          <p:cNvPr id="770" name="Shape 770"/>
          <p:cNvCxnSpPr/>
          <p:nvPr/>
        </p:nvCxnSpPr>
        <p:spPr>
          <a:xfrm>
            <a:off x="5241967" y="3320633"/>
            <a:ext cx="264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1" name="Shape 771"/>
          <p:cNvSpPr txBox="1"/>
          <p:nvPr/>
        </p:nvSpPr>
        <p:spPr>
          <a:xfrm>
            <a:off x="8169000" y="1718033"/>
            <a:ext cx="3396800" cy="3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DOG, (x, y, w, h)</a:t>
            </a:r>
            <a:endParaRPr sz="3200"/>
          </a:p>
          <a:p>
            <a:r>
              <a:rPr lang="en" sz="3200"/>
              <a:t>CAT, (x, y, w, h)</a:t>
            </a:r>
            <a:br>
              <a:rPr lang="en" sz="3200"/>
            </a:br>
            <a:endParaRPr sz="3200"/>
          </a:p>
          <a:p>
            <a:r>
              <a:rPr lang="en" sz="3200"/>
              <a:t>= 8 numbers</a:t>
            </a:r>
            <a:endParaRPr sz="3200"/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32" y="2137700"/>
            <a:ext cx="3554733" cy="236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20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778" name="Shape 77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Detection as Regression?</a:t>
            </a:r>
            <a:endParaRPr sz="4000"/>
          </a:p>
        </p:txBody>
      </p:sp>
      <p:cxnSp>
        <p:nvCxnSpPr>
          <p:cNvPr id="779" name="Shape 779"/>
          <p:cNvCxnSpPr/>
          <p:nvPr/>
        </p:nvCxnSpPr>
        <p:spPr>
          <a:xfrm>
            <a:off x="5241967" y="3320633"/>
            <a:ext cx="264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0" name="Shape 780"/>
          <p:cNvSpPr txBox="1"/>
          <p:nvPr/>
        </p:nvSpPr>
        <p:spPr>
          <a:xfrm>
            <a:off x="8169000" y="1718033"/>
            <a:ext cx="3396800" cy="3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CAT, (x, y, w, h)</a:t>
            </a:r>
            <a:endParaRPr sz="3200"/>
          </a:p>
          <a:p>
            <a:r>
              <a:rPr lang="en" sz="3200"/>
              <a:t>CAT, (x, y, w, h)</a:t>
            </a:r>
            <a:endParaRPr sz="3200"/>
          </a:p>
          <a:p>
            <a:r>
              <a:rPr lang="en" sz="3200"/>
              <a:t>….</a:t>
            </a:r>
            <a:endParaRPr sz="3200"/>
          </a:p>
          <a:p>
            <a:r>
              <a:rPr lang="en" sz="3200"/>
              <a:t>CAT (x, y, w, h)</a:t>
            </a:r>
            <a:br>
              <a:rPr lang="en" sz="3200"/>
            </a:br>
            <a:endParaRPr sz="3200"/>
          </a:p>
          <a:p>
            <a:r>
              <a:rPr lang="en" sz="3200"/>
              <a:t>= many numbers</a:t>
            </a:r>
            <a:endParaRPr sz="3200"/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35" y="2075233"/>
            <a:ext cx="4067932" cy="2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2009567" y="5110367"/>
            <a:ext cx="67252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Need variable sized outputs 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069674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34" y="2137701"/>
            <a:ext cx="5134668" cy="34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789" name="Shape 789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Detection as Classification</a:t>
            </a:r>
            <a:endParaRPr sz="4000"/>
          </a:p>
        </p:txBody>
      </p:sp>
      <p:sp>
        <p:nvSpPr>
          <p:cNvPr id="790" name="Shape 790"/>
          <p:cNvSpPr/>
          <p:nvPr/>
        </p:nvSpPr>
        <p:spPr>
          <a:xfrm>
            <a:off x="1252133" y="2614967"/>
            <a:ext cx="1876400" cy="27664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91" name="Shape 791"/>
          <p:cNvSpPr txBox="1"/>
          <p:nvPr/>
        </p:nvSpPr>
        <p:spPr>
          <a:xfrm>
            <a:off x="7313767" y="2668000"/>
            <a:ext cx="3644400" cy="2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rgbClr val="980000"/>
                </a:solidFill>
              </a:rPr>
              <a:t>CAT? NO</a:t>
            </a:r>
            <a:endParaRPr sz="4000" b="1">
              <a:solidFill>
                <a:srgbClr val="980000"/>
              </a:solidFill>
            </a:endParaRPr>
          </a:p>
          <a:p>
            <a:endParaRPr sz="4000" b="1">
              <a:solidFill>
                <a:srgbClr val="980000"/>
              </a:solidFill>
            </a:endParaRPr>
          </a:p>
          <a:p>
            <a:r>
              <a:rPr lang="en" sz="4000" b="1">
                <a:solidFill>
                  <a:srgbClr val="980000"/>
                </a:solidFill>
              </a:rPr>
              <a:t>DOG? NO</a:t>
            </a:r>
            <a:endParaRPr sz="4000" b="1">
              <a:solidFill>
                <a:srgbClr val="9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7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236533" y="134400"/>
            <a:ext cx="9079200" cy="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b="1"/>
              <a:t>Case Studies</a:t>
            </a:r>
            <a:endParaRPr sz="4000"/>
          </a:p>
        </p:txBody>
      </p:sp>
      <p:grpSp>
        <p:nvGrpSpPr>
          <p:cNvPr id="94" name="Shape 94"/>
          <p:cNvGrpSpPr/>
          <p:nvPr/>
        </p:nvGrpSpPr>
        <p:grpSpPr>
          <a:xfrm>
            <a:off x="578210" y="1220260"/>
            <a:ext cx="1269276" cy="3672285"/>
            <a:chOff x="7404775" y="0"/>
            <a:chExt cx="1399525" cy="4049125"/>
          </a:xfrm>
        </p:grpSpPr>
        <p:pic>
          <p:nvPicPr>
            <p:cNvPr id="95" name="Shape 95"/>
            <p:cNvPicPr preferRelativeResize="0"/>
            <p:nvPr/>
          </p:nvPicPr>
          <p:blipFill rotWithShape="1">
            <a:blip r:embed="rId3">
              <a:alphaModFix/>
            </a:blip>
            <a:srcRect l="64793" b="27488"/>
            <a:stretch/>
          </p:blipFill>
          <p:spPr>
            <a:xfrm>
              <a:off x="7404775" y="0"/>
              <a:ext cx="1399525" cy="334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 rotWithShape="1">
            <a:blip r:embed="rId3">
              <a:alphaModFix/>
            </a:blip>
            <a:srcRect l="33320" t="71615" r="34003" b="14103"/>
            <a:stretch/>
          </p:blipFill>
          <p:spPr>
            <a:xfrm>
              <a:off x="7436975" y="3391100"/>
              <a:ext cx="1298926" cy="658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 txBox="1"/>
          <p:nvPr/>
        </p:nvSpPr>
        <p:spPr>
          <a:xfrm>
            <a:off x="441233" y="4814500"/>
            <a:ext cx="1543200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VGG</a:t>
            </a:r>
            <a:br>
              <a:rPr lang="en" sz="3200"/>
            </a:br>
            <a:r>
              <a:rPr lang="en" sz="3200"/>
              <a:t>(2014)</a:t>
            </a:r>
            <a:endParaRPr sz="3200"/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444552" y="2519099"/>
            <a:ext cx="3667933" cy="107966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2089432" y="4892533"/>
            <a:ext cx="2453200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GoogLeNet</a:t>
            </a:r>
            <a:br>
              <a:rPr lang="en" sz="3200"/>
            </a:br>
            <a:r>
              <a:rPr lang="en" sz="3200"/>
              <a:t>(2014)</a:t>
            </a:r>
            <a:endParaRPr sz="3200"/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l="79486" r="12524" b="3502"/>
          <a:stretch/>
        </p:blipFill>
        <p:spPr>
          <a:xfrm>
            <a:off x="5358217" y="683101"/>
            <a:ext cx="625635" cy="424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" name="Shape 101"/>
          <p:cNvSpPr txBox="1"/>
          <p:nvPr/>
        </p:nvSpPr>
        <p:spPr>
          <a:xfrm>
            <a:off x="4444432" y="4892533"/>
            <a:ext cx="2453200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ResNet</a:t>
            </a:r>
            <a:br>
              <a:rPr lang="en" sz="3200"/>
            </a:br>
            <a:r>
              <a:rPr lang="en" sz="3200"/>
              <a:t>(2015)</a:t>
            </a:r>
            <a:endParaRPr sz="3200"/>
          </a:p>
        </p:txBody>
      </p:sp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8101" y="1589301"/>
            <a:ext cx="5545532" cy="31128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9495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Shape 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34" y="2137701"/>
            <a:ext cx="5134668" cy="34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sp>
        <p:nvSpPr>
          <p:cNvPr id="798" name="Shape 79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Detection as Classification</a:t>
            </a:r>
            <a:endParaRPr sz="4000"/>
          </a:p>
        </p:txBody>
      </p:sp>
      <p:sp>
        <p:nvSpPr>
          <p:cNvPr id="799" name="Shape 799"/>
          <p:cNvSpPr/>
          <p:nvPr/>
        </p:nvSpPr>
        <p:spPr>
          <a:xfrm>
            <a:off x="1861733" y="2614967"/>
            <a:ext cx="1876400" cy="27664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0" name="Shape 800"/>
          <p:cNvSpPr txBox="1"/>
          <p:nvPr/>
        </p:nvSpPr>
        <p:spPr>
          <a:xfrm>
            <a:off x="7313767" y="2668000"/>
            <a:ext cx="3644400" cy="2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rgbClr val="38761D"/>
                </a:solidFill>
              </a:rPr>
              <a:t>CAT? YES!</a:t>
            </a:r>
            <a:endParaRPr sz="4000" b="1">
              <a:solidFill>
                <a:srgbClr val="38761D"/>
              </a:solidFill>
            </a:endParaRPr>
          </a:p>
          <a:p>
            <a:endParaRPr sz="4000" b="1">
              <a:solidFill>
                <a:srgbClr val="980000"/>
              </a:solidFill>
            </a:endParaRPr>
          </a:p>
          <a:p>
            <a:r>
              <a:rPr lang="en" sz="4000" b="1">
                <a:solidFill>
                  <a:srgbClr val="980000"/>
                </a:solidFill>
              </a:rPr>
              <a:t>DOG? NO</a:t>
            </a:r>
            <a:endParaRPr sz="4000" b="1">
              <a:solidFill>
                <a:srgbClr val="9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9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34" y="2137701"/>
            <a:ext cx="5134668" cy="34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807" name="Shape 807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Detection as Classification</a:t>
            </a:r>
            <a:endParaRPr sz="4000"/>
          </a:p>
        </p:txBody>
      </p:sp>
      <p:sp>
        <p:nvSpPr>
          <p:cNvPr id="808" name="Shape 808"/>
          <p:cNvSpPr/>
          <p:nvPr/>
        </p:nvSpPr>
        <p:spPr>
          <a:xfrm>
            <a:off x="2877733" y="2614967"/>
            <a:ext cx="1876400" cy="27664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9" name="Shape 809"/>
          <p:cNvSpPr txBox="1"/>
          <p:nvPr/>
        </p:nvSpPr>
        <p:spPr>
          <a:xfrm>
            <a:off x="7313767" y="2668000"/>
            <a:ext cx="3644400" cy="2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>
                <a:solidFill>
                  <a:srgbClr val="980000"/>
                </a:solidFill>
              </a:rPr>
              <a:t>CAT? NO</a:t>
            </a:r>
            <a:endParaRPr sz="4000" b="1">
              <a:solidFill>
                <a:srgbClr val="980000"/>
              </a:solidFill>
            </a:endParaRPr>
          </a:p>
          <a:p>
            <a:endParaRPr sz="4000" b="1">
              <a:solidFill>
                <a:srgbClr val="980000"/>
              </a:solidFill>
            </a:endParaRPr>
          </a:p>
          <a:p>
            <a:r>
              <a:rPr lang="en" sz="4000" b="1">
                <a:solidFill>
                  <a:srgbClr val="980000"/>
                </a:solidFill>
              </a:rPr>
              <a:t>DOG? NO</a:t>
            </a:r>
            <a:endParaRPr sz="4000" b="1">
              <a:solidFill>
                <a:srgbClr val="9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10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815" name="Shape 815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Detection as Classification</a:t>
            </a:r>
            <a:endParaRPr sz="4000"/>
          </a:p>
        </p:txBody>
      </p:sp>
      <p:sp>
        <p:nvSpPr>
          <p:cNvPr id="816" name="Shape 816"/>
          <p:cNvSpPr txBox="1"/>
          <p:nvPr/>
        </p:nvSpPr>
        <p:spPr>
          <a:xfrm>
            <a:off x="382533" y="1270533"/>
            <a:ext cx="9957600" cy="4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3200" b="1"/>
          </a:p>
          <a:p>
            <a:r>
              <a:rPr lang="en" sz="3200" b="1"/>
              <a:t>Problem</a:t>
            </a:r>
            <a:r>
              <a:rPr lang="en" sz="3200"/>
              <a:t>: Need to test many positions and scales</a:t>
            </a:r>
            <a:endParaRPr sz="3200"/>
          </a:p>
          <a:p>
            <a:endParaRPr sz="3200"/>
          </a:p>
          <a:p>
            <a:endParaRPr sz="3200"/>
          </a:p>
          <a:p>
            <a:endParaRPr sz="3200"/>
          </a:p>
          <a:p>
            <a:r>
              <a:rPr lang="en" sz="3200" b="1"/>
              <a:t>Solution: </a:t>
            </a:r>
            <a:r>
              <a:rPr lang="en" sz="3200"/>
              <a:t>If your classifier is fast enough, just do it 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697902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000" y="928300"/>
            <a:ext cx="6592968" cy="4706216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Histogram of Oriented Gradients</a:t>
            </a:r>
            <a:endParaRPr sz="4000"/>
          </a:p>
        </p:txBody>
      </p:sp>
      <p:sp>
        <p:nvSpPr>
          <p:cNvPr id="824" name="Shape 824"/>
          <p:cNvSpPr txBox="1"/>
          <p:nvPr/>
        </p:nvSpPr>
        <p:spPr>
          <a:xfrm>
            <a:off x="50933" y="5685267"/>
            <a:ext cx="8445200" cy="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Dalal and Triggs</a:t>
            </a:r>
            <a:r>
              <a:rPr lang="en" sz="1467"/>
              <a:t>, “Histograms of Oriented Gradients for Human Detection”, CVPR 2005</a:t>
            </a:r>
            <a:br>
              <a:rPr lang="en" sz="1467"/>
            </a:br>
            <a:r>
              <a:rPr lang="en" sz="1467"/>
              <a:t>Slide credit: Ross Girshick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544472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830" name="Shape 830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Deformable Parts Model (DPM)</a:t>
            </a:r>
            <a:endParaRPr sz="4000"/>
          </a:p>
        </p:txBody>
      </p:sp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 b="49031"/>
          <a:stretch/>
        </p:blipFill>
        <p:spPr>
          <a:xfrm>
            <a:off x="161167" y="1525334"/>
            <a:ext cx="5987499" cy="380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 rotWithShape="1">
          <a:blip r:embed="rId3">
            <a:alphaModFix/>
          </a:blip>
          <a:srcRect t="45208"/>
          <a:stretch/>
        </p:blipFill>
        <p:spPr>
          <a:xfrm>
            <a:off x="6176434" y="1525334"/>
            <a:ext cx="5720865" cy="391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Shape 833"/>
          <p:cNvSpPr/>
          <p:nvPr/>
        </p:nvSpPr>
        <p:spPr>
          <a:xfrm>
            <a:off x="2237367" y="4915100"/>
            <a:ext cx="3731200" cy="6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4" name="Shape 834"/>
          <p:cNvSpPr/>
          <p:nvPr/>
        </p:nvSpPr>
        <p:spPr>
          <a:xfrm>
            <a:off x="6388867" y="1278500"/>
            <a:ext cx="1348000" cy="6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5" name="Shape 835"/>
          <p:cNvSpPr txBox="1"/>
          <p:nvPr/>
        </p:nvSpPr>
        <p:spPr>
          <a:xfrm>
            <a:off x="50933" y="5628067"/>
            <a:ext cx="5386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Felzenszwalb</a:t>
            </a:r>
            <a:r>
              <a:rPr lang="en" sz="1467"/>
              <a:t> et al, “Object Detection with Discriminatively Trained Part Based Models”, PAMI 2010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566367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841" name="Shape 84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Aside: Deformable Parts Models are CNNs?</a:t>
            </a:r>
            <a:endParaRPr sz="4000"/>
          </a:p>
        </p:txBody>
      </p:sp>
      <p:pic>
        <p:nvPicPr>
          <p:cNvPr id="842" name="Shape 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667" y="1821371"/>
            <a:ext cx="6226100" cy="24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Shape 8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67" y="1953634"/>
            <a:ext cx="5333432" cy="2209567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 txBox="1"/>
          <p:nvPr/>
        </p:nvSpPr>
        <p:spPr>
          <a:xfrm>
            <a:off x="50933" y="5628067"/>
            <a:ext cx="899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467"/>
              <a:t> et al, “Deformable Part Models are Convolutional Neural Networks”, CVPR 2015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062243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850" name="Shape 850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Detection as Classification</a:t>
            </a:r>
            <a:endParaRPr sz="4000"/>
          </a:p>
        </p:txBody>
      </p:sp>
      <p:sp>
        <p:nvSpPr>
          <p:cNvPr id="851" name="Shape 851"/>
          <p:cNvSpPr txBox="1"/>
          <p:nvPr/>
        </p:nvSpPr>
        <p:spPr>
          <a:xfrm>
            <a:off x="382533" y="1270533"/>
            <a:ext cx="11411200" cy="4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3200" b="1"/>
          </a:p>
          <a:p>
            <a:r>
              <a:rPr lang="en" sz="3200" b="1"/>
              <a:t>Problem</a:t>
            </a:r>
            <a:r>
              <a:rPr lang="en" sz="3200"/>
              <a:t>: Need to test many positions and scales, </a:t>
            </a:r>
            <a:br>
              <a:rPr lang="en" sz="3200"/>
            </a:br>
            <a:r>
              <a:rPr lang="en" sz="3200"/>
              <a:t>and use a computationally demanding classifier (CNN)</a:t>
            </a:r>
            <a:endParaRPr sz="3200"/>
          </a:p>
          <a:p>
            <a:endParaRPr sz="3200"/>
          </a:p>
          <a:p>
            <a:endParaRPr sz="3200"/>
          </a:p>
          <a:p>
            <a:r>
              <a:rPr lang="en" sz="3200" b="1"/>
              <a:t>Solution: </a:t>
            </a:r>
            <a:r>
              <a:rPr lang="en" sz="3200"/>
              <a:t>Only look at a tiny subset of possible positions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266510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800" y="3067134"/>
            <a:ext cx="4140501" cy="2755733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Shape 8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858" name="Shape 85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Region Proposals</a:t>
            </a:r>
            <a:endParaRPr sz="4000"/>
          </a:p>
        </p:txBody>
      </p:sp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00" y="3066934"/>
            <a:ext cx="4140501" cy="2755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Shape 860"/>
          <p:cNvCxnSpPr/>
          <p:nvPr/>
        </p:nvCxnSpPr>
        <p:spPr>
          <a:xfrm>
            <a:off x="4978800" y="4445000"/>
            <a:ext cx="223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1" name="Shape 861"/>
          <p:cNvSpPr txBox="1"/>
          <p:nvPr/>
        </p:nvSpPr>
        <p:spPr>
          <a:xfrm>
            <a:off x="1399200" y="1092233"/>
            <a:ext cx="9393600" cy="1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●"/>
            </a:pPr>
            <a:r>
              <a:rPr lang="en" sz="2400"/>
              <a:t>Find “blobby” image regions that are likely to contain objects</a:t>
            </a:r>
            <a:endParaRPr sz="2400"/>
          </a:p>
          <a:p>
            <a:pPr marL="609585" indent="-457189">
              <a:buSzPts val="1800"/>
              <a:buChar char="●"/>
            </a:pPr>
            <a:r>
              <a:rPr lang="en" sz="2400"/>
              <a:t>“Class-agnostic” object detector</a:t>
            </a:r>
            <a:endParaRPr sz="2400"/>
          </a:p>
          <a:p>
            <a:pPr marL="609585" indent="-457189">
              <a:buSzPts val="1800"/>
              <a:buChar char="●"/>
            </a:pPr>
            <a:r>
              <a:rPr lang="en" sz="2400"/>
              <a:t>Look for “blob-like” regions</a:t>
            </a:r>
            <a:endParaRPr sz="2400"/>
          </a:p>
        </p:txBody>
      </p:sp>
      <p:sp>
        <p:nvSpPr>
          <p:cNvPr id="862" name="Shape 862"/>
          <p:cNvSpPr/>
          <p:nvPr/>
        </p:nvSpPr>
        <p:spPr>
          <a:xfrm>
            <a:off x="7736800" y="3694467"/>
            <a:ext cx="1876400" cy="18764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3" name="Shape 863"/>
          <p:cNvSpPr/>
          <p:nvPr/>
        </p:nvSpPr>
        <p:spPr>
          <a:xfrm>
            <a:off x="8460667" y="3185133"/>
            <a:ext cx="2974800" cy="2537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4" name="Shape 864"/>
          <p:cNvSpPr/>
          <p:nvPr/>
        </p:nvSpPr>
        <p:spPr>
          <a:xfrm>
            <a:off x="9717267" y="4109000"/>
            <a:ext cx="394800" cy="3360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5" name="Shape 865"/>
          <p:cNvSpPr/>
          <p:nvPr/>
        </p:nvSpPr>
        <p:spPr>
          <a:xfrm>
            <a:off x="10603833" y="3773000"/>
            <a:ext cx="625600" cy="524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6" name="Shape 866"/>
          <p:cNvSpPr/>
          <p:nvPr/>
        </p:nvSpPr>
        <p:spPr>
          <a:xfrm>
            <a:off x="9964517" y="3675459"/>
            <a:ext cx="288000" cy="254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7" name="Shape 867"/>
          <p:cNvSpPr/>
          <p:nvPr/>
        </p:nvSpPr>
        <p:spPr>
          <a:xfrm>
            <a:off x="9402283" y="3813577"/>
            <a:ext cx="288000" cy="254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8" name="Shape 868"/>
          <p:cNvSpPr/>
          <p:nvPr/>
        </p:nvSpPr>
        <p:spPr>
          <a:xfrm>
            <a:off x="7786867" y="4312200"/>
            <a:ext cx="524800" cy="466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9" name="Shape 869"/>
          <p:cNvSpPr/>
          <p:nvPr/>
        </p:nvSpPr>
        <p:spPr>
          <a:xfrm>
            <a:off x="8033455" y="3905800"/>
            <a:ext cx="524800" cy="466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70" name="Shape 870"/>
          <p:cNvSpPr/>
          <p:nvPr/>
        </p:nvSpPr>
        <p:spPr>
          <a:xfrm>
            <a:off x="8599667" y="3397800"/>
            <a:ext cx="524800" cy="3360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61675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  <p:sp>
        <p:nvSpPr>
          <p:cNvPr id="876" name="Shape 876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Region Proposals: Selective Search</a:t>
            </a:r>
            <a:endParaRPr sz="4000"/>
          </a:p>
        </p:txBody>
      </p:sp>
      <p:grpSp>
        <p:nvGrpSpPr>
          <p:cNvPr id="877" name="Shape 877"/>
          <p:cNvGrpSpPr/>
          <p:nvPr/>
        </p:nvGrpSpPr>
        <p:grpSpPr>
          <a:xfrm>
            <a:off x="1962141" y="1669533"/>
            <a:ext cx="8267723" cy="3925079"/>
            <a:chOff x="863950" y="1073050"/>
            <a:chExt cx="7191825" cy="3414299"/>
          </a:xfrm>
        </p:grpSpPr>
        <p:pic>
          <p:nvPicPr>
            <p:cNvPr id="878" name="Shape 878"/>
            <p:cNvPicPr preferRelativeResize="0"/>
            <p:nvPr/>
          </p:nvPicPr>
          <p:blipFill rotWithShape="1">
            <a:blip r:embed="rId3">
              <a:alphaModFix/>
            </a:blip>
            <a:srcRect r="66451" b="49601"/>
            <a:stretch/>
          </p:blipFill>
          <p:spPr>
            <a:xfrm>
              <a:off x="863950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Shape 879"/>
            <p:cNvPicPr preferRelativeResize="0"/>
            <p:nvPr/>
          </p:nvPicPr>
          <p:blipFill rotWithShape="1">
            <a:blip r:embed="rId3">
              <a:alphaModFix/>
            </a:blip>
            <a:srcRect l="33929" r="33240" b="49601"/>
            <a:stretch/>
          </p:blipFill>
          <p:spPr>
            <a:xfrm>
              <a:off x="3697450" y="1073050"/>
              <a:ext cx="1586376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Shape 880"/>
            <p:cNvPicPr preferRelativeResize="0"/>
            <p:nvPr/>
          </p:nvPicPr>
          <p:blipFill rotWithShape="1">
            <a:blip r:embed="rId3">
              <a:alphaModFix/>
            </a:blip>
            <a:srcRect l="66450" b="49601"/>
            <a:stretch/>
          </p:blipFill>
          <p:spPr>
            <a:xfrm>
              <a:off x="6434675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Shape 881"/>
            <p:cNvPicPr preferRelativeResize="0"/>
            <p:nvPr/>
          </p:nvPicPr>
          <p:blipFill rotWithShape="1">
            <a:blip r:embed="rId3">
              <a:alphaModFix/>
            </a:blip>
            <a:srcRect l="33929" t="50734" r="33240"/>
            <a:stretch/>
          </p:blipFill>
          <p:spPr>
            <a:xfrm>
              <a:off x="3697450" y="2954175"/>
              <a:ext cx="1586376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Shape 882"/>
            <p:cNvPicPr preferRelativeResize="0"/>
            <p:nvPr/>
          </p:nvPicPr>
          <p:blipFill rotWithShape="1">
            <a:blip r:embed="rId3">
              <a:alphaModFix/>
            </a:blip>
            <a:srcRect l="66450" t="50734"/>
            <a:stretch/>
          </p:blipFill>
          <p:spPr>
            <a:xfrm>
              <a:off x="6434675" y="29541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Shape 883"/>
            <p:cNvPicPr preferRelativeResize="0"/>
            <p:nvPr/>
          </p:nvPicPr>
          <p:blipFill rotWithShape="1">
            <a:blip r:embed="rId3">
              <a:alphaModFix/>
            </a:blip>
            <a:srcRect t="50734" r="66451"/>
            <a:stretch/>
          </p:blipFill>
          <p:spPr>
            <a:xfrm>
              <a:off x="863950" y="29715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84" name="Shape 884"/>
            <p:cNvCxnSpPr>
              <a:stCxn id="878" idx="3"/>
              <a:endCxn id="879" idx="1"/>
            </p:cNvCxnSpPr>
            <p:nvPr/>
          </p:nvCxnSpPr>
          <p:spPr>
            <a:xfrm>
              <a:off x="2485050" y="1848337"/>
              <a:ext cx="1212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5" name="Shape 885"/>
            <p:cNvCxnSpPr>
              <a:stCxn id="879" idx="3"/>
              <a:endCxn id="880" idx="1"/>
            </p:cNvCxnSpPr>
            <p:nvPr/>
          </p:nvCxnSpPr>
          <p:spPr>
            <a:xfrm>
              <a:off x="5283826" y="1848337"/>
              <a:ext cx="1151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6" name="Shape 886"/>
            <p:cNvCxnSpPr>
              <a:stCxn id="878" idx="2"/>
              <a:endCxn id="883" idx="0"/>
            </p:cNvCxnSpPr>
            <p:nvPr/>
          </p:nvCxnSpPr>
          <p:spPr>
            <a:xfrm>
              <a:off x="1674500" y="2623624"/>
              <a:ext cx="0" cy="34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7" name="Shape 887"/>
            <p:cNvCxnSpPr/>
            <p:nvPr/>
          </p:nvCxnSpPr>
          <p:spPr>
            <a:xfrm>
              <a:off x="4490638" y="2623624"/>
              <a:ext cx="0" cy="34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8" name="Shape 888"/>
            <p:cNvCxnSpPr/>
            <p:nvPr/>
          </p:nvCxnSpPr>
          <p:spPr>
            <a:xfrm>
              <a:off x="7245225" y="2623624"/>
              <a:ext cx="0" cy="34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889" name="Shape 889"/>
          <p:cNvSpPr txBox="1"/>
          <p:nvPr/>
        </p:nvSpPr>
        <p:spPr>
          <a:xfrm>
            <a:off x="1824367" y="1107845"/>
            <a:ext cx="8659600" cy="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Bottom-up segmentation, merging regions at multiple scales</a:t>
            </a:r>
            <a:endParaRPr sz="2400"/>
          </a:p>
        </p:txBody>
      </p:sp>
      <p:sp>
        <p:nvSpPr>
          <p:cNvPr id="890" name="Shape 890"/>
          <p:cNvSpPr txBox="1"/>
          <p:nvPr/>
        </p:nvSpPr>
        <p:spPr>
          <a:xfrm>
            <a:off x="329967" y="2959767"/>
            <a:ext cx="14944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Convert regions to boxes</a:t>
            </a:r>
            <a:endParaRPr sz="2400"/>
          </a:p>
        </p:txBody>
      </p:sp>
      <p:sp>
        <p:nvSpPr>
          <p:cNvPr id="891" name="Shape 891"/>
          <p:cNvSpPr txBox="1"/>
          <p:nvPr/>
        </p:nvSpPr>
        <p:spPr>
          <a:xfrm>
            <a:off x="129100" y="5772033"/>
            <a:ext cx="8908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Uijlings</a:t>
            </a:r>
            <a:r>
              <a:rPr lang="en" sz="1467">
                <a:solidFill>
                  <a:schemeClr val="dk1"/>
                </a:solidFill>
              </a:rPr>
              <a:t> et al, “Selective Search for Object Recognition”, IJCV 2013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59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  <p:sp>
        <p:nvSpPr>
          <p:cNvPr id="897" name="Shape 897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Region Proposals: Many other choices</a:t>
            </a:r>
            <a:endParaRPr sz="4000"/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48" y="1207834"/>
            <a:ext cx="11258301" cy="380693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/>
        </p:nvSpPr>
        <p:spPr>
          <a:xfrm>
            <a:off x="129100" y="5772033"/>
            <a:ext cx="8908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467">
                <a:solidFill>
                  <a:schemeClr val="dk1"/>
                </a:solidFill>
              </a:rPr>
              <a:t> et al, “What makes for effective detection proposals?”, PAMI 2015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48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304067" y="-45800"/>
            <a:ext cx="11830400" cy="1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>
                <a:latin typeface="Helvetica Neue"/>
                <a:ea typeface="Helvetica Neue"/>
                <a:cs typeface="Helvetica Neue"/>
                <a:sym typeface="Helvetica Neue"/>
              </a:rPr>
              <a:t>Localization and Detection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r="25177"/>
          <a:stretch/>
        </p:blipFill>
        <p:spPr>
          <a:xfrm>
            <a:off x="1289367" y="1386133"/>
            <a:ext cx="9613236" cy="438503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8270567" y="5699000"/>
            <a:ext cx="3875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/>
              <a:t>Results from Faster R-CNN, Ren et al 2015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25723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sp>
        <p:nvSpPr>
          <p:cNvPr id="905" name="Shape 905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Region Proposals: Many other choices</a:t>
            </a:r>
            <a:endParaRPr sz="4000"/>
          </a:p>
        </p:txBody>
      </p:sp>
      <p:pic>
        <p:nvPicPr>
          <p:cNvPr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48" y="1207834"/>
            <a:ext cx="11258301" cy="3806933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129100" y="5772033"/>
            <a:ext cx="8908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467">
                <a:solidFill>
                  <a:schemeClr val="dk1"/>
                </a:solidFill>
              </a:rPr>
              <a:t> et al, “What makes for effective detection proposals?”, PAMI 2015</a:t>
            </a:r>
            <a:endParaRPr sz="1467">
              <a:solidFill>
                <a:schemeClr val="dk1"/>
              </a:solidFill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1087600" y="2029833"/>
            <a:ext cx="10348000" cy="228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05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Putting it together: R-CNN</a:t>
            </a:r>
            <a:endParaRPr sz="4000"/>
          </a:p>
        </p:txBody>
      </p:sp>
      <p:sp>
        <p:nvSpPr>
          <p:cNvPr id="915" name="Shape 915"/>
          <p:cNvSpPr txBox="1"/>
          <p:nvPr/>
        </p:nvSpPr>
        <p:spPr>
          <a:xfrm>
            <a:off x="7945867" y="4888167"/>
            <a:ext cx="4092000" cy="1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467">
                <a:solidFill>
                  <a:schemeClr val="dk1"/>
                </a:solidFill>
              </a:rPr>
              <a:t> et al, “Rich feature hierarchies for accurate object detection and semantic segmentation”, CVPR 2014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/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Slide credit: Ross Girschick</a:t>
            </a:r>
            <a:endParaRPr sz="1467">
              <a:solidFill>
                <a:schemeClr val="dk1"/>
              </a:solidFill>
            </a:endParaRPr>
          </a:p>
        </p:txBody>
      </p:sp>
      <p:pic>
        <p:nvPicPr>
          <p:cNvPr id="916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00" y="855034"/>
            <a:ext cx="7595597" cy="523713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/>
          <p:nvPr/>
        </p:nvSpPr>
        <p:spPr>
          <a:xfrm>
            <a:off x="640604" y="933653"/>
            <a:ext cx="2518400" cy="67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61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52</a:t>
            </a:fld>
            <a:endParaRPr/>
          </a:p>
        </p:txBody>
      </p:sp>
      <p:sp>
        <p:nvSpPr>
          <p:cNvPr id="923" name="Shape 923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Training</a:t>
            </a:r>
            <a:endParaRPr sz="4000"/>
          </a:p>
        </p:txBody>
      </p:sp>
      <p:sp>
        <p:nvSpPr>
          <p:cNvPr id="924" name="Shape 924"/>
          <p:cNvSpPr txBox="1"/>
          <p:nvPr/>
        </p:nvSpPr>
        <p:spPr>
          <a:xfrm>
            <a:off x="406167" y="862767"/>
            <a:ext cx="11270000" cy="11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1</a:t>
            </a:r>
            <a:r>
              <a:rPr lang="en" sz="2400"/>
              <a:t>: Train (or download) a classification model for ImageNet (AlexNet)</a:t>
            </a:r>
            <a:endParaRPr sz="2400"/>
          </a:p>
        </p:txBody>
      </p:sp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/>
          <p:nvPr/>
        </p:nvSpPr>
        <p:spPr>
          <a:xfrm rot="5400000">
            <a:off x="24560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7" name="Shape 927"/>
          <p:cNvSpPr/>
          <p:nvPr/>
        </p:nvSpPr>
        <p:spPr>
          <a:xfrm>
            <a:off x="41056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8" name="Shape 928"/>
          <p:cNvSpPr/>
          <p:nvPr/>
        </p:nvSpPr>
        <p:spPr>
          <a:xfrm>
            <a:off x="5793433" y="4038833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9" name="Shape 929"/>
          <p:cNvSpPr/>
          <p:nvPr/>
        </p:nvSpPr>
        <p:spPr>
          <a:xfrm>
            <a:off x="6188633" y="4038633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0" name="Shape 930"/>
          <p:cNvSpPr/>
          <p:nvPr/>
        </p:nvSpPr>
        <p:spPr>
          <a:xfrm>
            <a:off x="6522500" y="4236433"/>
            <a:ext cx="1420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1" name="Shape 931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932" name="Shape 932"/>
          <p:cNvSpPr txBox="1"/>
          <p:nvPr/>
        </p:nvSpPr>
        <p:spPr>
          <a:xfrm>
            <a:off x="2198600" y="29967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933" name="Shape 933"/>
          <p:cNvSpPr txBox="1"/>
          <p:nvPr/>
        </p:nvSpPr>
        <p:spPr>
          <a:xfrm>
            <a:off x="3723432" y="50974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conv feature map</a:t>
            </a:r>
            <a:endParaRPr sz="2400"/>
          </a:p>
        </p:txBody>
      </p:sp>
      <p:sp>
        <p:nvSpPr>
          <p:cNvPr id="934" name="Shape 934"/>
          <p:cNvSpPr txBox="1"/>
          <p:nvPr/>
        </p:nvSpPr>
        <p:spPr>
          <a:xfrm>
            <a:off x="5084033" y="3185600"/>
            <a:ext cx="2298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</a:t>
            </a:r>
            <a:endParaRPr sz="2400"/>
          </a:p>
        </p:txBody>
      </p:sp>
      <p:sp>
        <p:nvSpPr>
          <p:cNvPr id="935" name="Shape 935"/>
          <p:cNvSpPr/>
          <p:nvPr/>
        </p:nvSpPr>
        <p:spPr>
          <a:xfrm>
            <a:off x="7224967" y="4068833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6" name="Shape 936"/>
          <p:cNvSpPr txBox="1"/>
          <p:nvPr/>
        </p:nvSpPr>
        <p:spPr>
          <a:xfrm>
            <a:off x="6337967" y="5253233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 scores</a:t>
            </a:r>
            <a:br>
              <a:rPr lang="en" sz="2400"/>
            </a:br>
            <a:r>
              <a:rPr lang="en" sz="2400"/>
              <a:t>1000 classes</a:t>
            </a:r>
            <a:endParaRPr sz="2400"/>
          </a:p>
        </p:txBody>
      </p:sp>
      <p:cxnSp>
        <p:nvCxnSpPr>
          <p:cNvPr id="937" name="Shape 937"/>
          <p:cNvCxnSpPr>
            <a:stCxn id="925" idx="3"/>
            <a:endCxn id="926" idx="2"/>
          </p:cNvCxnSpPr>
          <p:nvPr/>
        </p:nvCxnSpPr>
        <p:spPr>
          <a:xfrm>
            <a:off x="2277703" y="4611161"/>
            <a:ext cx="4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8" name="Shape 938"/>
          <p:cNvCxnSpPr/>
          <p:nvPr/>
        </p:nvCxnSpPr>
        <p:spPr>
          <a:xfrm>
            <a:off x="36352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9" name="Shape 939"/>
          <p:cNvCxnSpPr/>
          <p:nvPr/>
        </p:nvCxnSpPr>
        <p:spPr>
          <a:xfrm>
            <a:off x="5294233" y="4611165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0" name="Shape 940"/>
          <p:cNvCxnSpPr/>
          <p:nvPr/>
        </p:nvCxnSpPr>
        <p:spPr>
          <a:xfrm>
            <a:off x="6729933" y="4611165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1" name="Shape 941"/>
          <p:cNvCxnSpPr/>
          <p:nvPr/>
        </p:nvCxnSpPr>
        <p:spPr>
          <a:xfrm>
            <a:off x="7615867" y="46010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2" name="Shape 942"/>
          <p:cNvSpPr txBox="1"/>
          <p:nvPr/>
        </p:nvSpPr>
        <p:spPr>
          <a:xfrm>
            <a:off x="8093667" y="4338633"/>
            <a:ext cx="1829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Softmax loss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57342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/>
          </a:p>
        </p:txBody>
      </p:sp>
      <p:sp>
        <p:nvSpPr>
          <p:cNvPr id="948" name="Shape 94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Training</a:t>
            </a:r>
            <a:endParaRPr sz="4000"/>
          </a:p>
        </p:txBody>
      </p:sp>
      <p:sp>
        <p:nvSpPr>
          <p:cNvPr id="949" name="Shape 949"/>
          <p:cNvSpPr txBox="1"/>
          <p:nvPr/>
        </p:nvSpPr>
        <p:spPr>
          <a:xfrm>
            <a:off x="406167" y="862767"/>
            <a:ext cx="11270000" cy="20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2</a:t>
            </a:r>
            <a:r>
              <a:rPr lang="en" sz="2400"/>
              <a:t>: Fine-tune model for detection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Instead of 1000 ImageNet classes, want 20 object classes + background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Throw away final fully-connected layer, reinitialize from scratch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Keep training model using positive / negative regions from detection images</a:t>
            </a:r>
            <a:endParaRPr sz="2400"/>
          </a:p>
        </p:txBody>
      </p:sp>
      <p:sp>
        <p:nvSpPr>
          <p:cNvPr id="950" name="Shape 950"/>
          <p:cNvSpPr/>
          <p:nvPr/>
        </p:nvSpPr>
        <p:spPr>
          <a:xfrm rot="5400000">
            <a:off x="24560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1" name="Shape 951"/>
          <p:cNvSpPr/>
          <p:nvPr/>
        </p:nvSpPr>
        <p:spPr>
          <a:xfrm>
            <a:off x="41056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2" name="Shape 952"/>
          <p:cNvSpPr/>
          <p:nvPr/>
        </p:nvSpPr>
        <p:spPr>
          <a:xfrm>
            <a:off x="5793433" y="4038833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3" name="Shape 953"/>
          <p:cNvSpPr/>
          <p:nvPr/>
        </p:nvSpPr>
        <p:spPr>
          <a:xfrm>
            <a:off x="6188633" y="4038633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4" name="Shape 954"/>
          <p:cNvSpPr/>
          <p:nvPr/>
        </p:nvSpPr>
        <p:spPr>
          <a:xfrm>
            <a:off x="6522500" y="4236433"/>
            <a:ext cx="142000" cy="729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5" name="Shape 955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956" name="Shape 956"/>
          <p:cNvSpPr txBox="1"/>
          <p:nvPr/>
        </p:nvSpPr>
        <p:spPr>
          <a:xfrm>
            <a:off x="2198600" y="29967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957" name="Shape 957"/>
          <p:cNvSpPr txBox="1"/>
          <p:nvPr/>
        </p:nvSpPr>
        <p:spPr>
          <a:xfrm>
            <a:off x="3723432" y="50974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Final conv feature map</a:t>
            </a:r>
            <a:endParaRPr sz="2400"/>
          </a:p>
        </p:txBody>
      </p:sp>
      <p:sp>
        <p:nvSpPr>
          <p:cNvPr id="958" name="Shape 958"/>
          <p:cNvSpPr txBox="1"/>
          <p:nvPr/>
        </p:nvSpPr>
        <p:spPr>
          <a:xfrm>
            <a:off x="5084033" y="3185600"/>
            <a:ext cx="2298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</a:t>
            </a:r>
            <a:endParaRPr sz="2400"/>
          </a:p>
        </p:txBody>
      </p:sp>
      <p:sp>
        <p:nvSpPr>
          <p:cNvPr id="959" name="Shape 959"/>
          <p:cNvSpPr/>
          <p:nvPr/>
        </p:nvSpPr>
        <p:spPr>
          <a:xfrm>
            <a:off x="7224967" y="4068833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60" name="Shape 960"/>
          <p:cNvSpPr txBox="1"/>
          <p:nvPr/>
        </p:nvSpPr>
        <p:spPr>
          <a:xfrm>
            <a:off x="6337967" y="5253233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Class scores:</a:t>
            </a:r>
            <a:br>
              <a:rPr lang="en" sz="2400"/>
            </a:br>
            <a:r>
              <a:rPr lang="en" sz="2400"/>
              <a:t>21 classes</a:t>
            </a:r>
            <a:endParaRPr sz="2400"/>
          </a:p>
        </p:txBody>
      </p:sp>
      <p:cxnSp>
        <p:nvCxnSpPr>
          <p:cNvPr id="961" name="Shape 961"/>
          <p:cNvCxnSpPr>
            <a:stCxn id="962" idx="3"/>
            <a:endCxn id="950" idx="2"/>
          </p:cNvCxnSpPr>
          <p:nvPr/>
        </p:nvCxnSpPr>
        <p:spPr>
          <a:xfrm>
            <a:off x="2277703" y="4611161"/>
            <a:ext cx="40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3" name="Shape 963"/>
          <p:cNvCxnSpPr/>
          <p:nvPr/>
        </p:nvCxnSpPr>
        <p:spPr>
          <a:xfrm>
            <a:off x="36352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4" name="Shape 964"/>
          <p:cNvCxnSpPr/>
          <p:nvPr/>
        </p:nvCxnSpPr>
        <p:spPr>
          <a:xfrm>
            <a:off x="5294233" y="4611165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5" name="Shape 965"/>
          <p:cNvCxnSpPr/>
          <p:nvPr/>
        </p:nvCxnSpPr>
        <p:spPr>
          <a:xfrm>
            <a:off x="6729933" y="4611165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6" name="Shape 966"/>
          <p:cNvCxnSpPr/>
          <p:nvPr/>
        </p:nvCxnSpPr>
        <p:spPr>
          <a:xfrm>
            <a:off x="7615867" y="46010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7" name="Shape 967"/>
          <p:cNvSpPr txBox="1"/>
          <p:nvPr/>
        </p:nvSpPr>
        <p:spPr>
          <a:xfrm>
            <a:off x="8093667" y="4338633"/>
            <a:ext cx="1829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Softmax loss</a:t>
            </a:r>
            <a:endParaRPr sz="2400"/>
          </a:p>
        </p:txBody>
      </p:sp>
      <p:sp>
        <p:nvSpPr>
          <p:cNvPr id="968" name="Shape 968"/>
          <p:cNvSpPr txBox="1"/>
          <p:nvPr/>
        </p:nvSpPr>
        <p:spPr>
          <a:xfrm>
            <a:off x="8155200" y="2818900"/>
            <a:ext cx="2637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Re-initialize this layer: </a:t>
            </a:r>
            <a:br>
              <a:rPr lang="en" sz="1600"/>
            </a:br>
            <a:r>
              <a:rPr lang="en" sz="1600"/>
              <a:t>was 4096 x 1000, </a:t>
            </a:r>
            <a:br>
              <a:rPr lang="en" sz="1600"/>
            </a:br>
            <a:r>
              <a:rPr lang="en" sz="1600"/>
              <a:t>now will be 4096 x 21</a:t>
            </a:r>
            <a:endParaRPr sz="1600"/>
          </a:p>
        </p:txBody>
      </p:sp>
      <p:cxnSp>
        <p:nvCxnSpPr>
          <p:cNvPr id="969" name="Shape 969"/>
          <p:cNvCxnSpPr>
            <a:stCxn id="954" idx="0"/>
            <a:endCxn id="968" idx="1"/>
          </p:cNvCxnSpPr>
          <p:nvPr/>
        </p:nvCxnSpPr>
        <p:spPr>
          <a:xfrm rot="-5400000">
            <a:off x="6936700" y="3018033"/>
            <a:ext cx="875200" cy="15616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658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/>
          </a:p>
        </p:txBody>
      </p:sp>
      <p:sp>
        <p:nvSpPr>
          <p:cNvPr id="975" name="Shape 975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Training</a:t>
            </a:r>
            <a:endParaRPr sz="4000"/>
          </a:p>
        </p:txBody>
      </p:sp>
      <p:sp>
        <p:nvSpPr>
          <p:cNvPr id="976" name="Shape 976"/>
          <p:cNvSpPr txBox="1"/>
          <p:nvPr/>
        </p:nvSpPr>
        <p:spPr>
          <a:xfrm>
            <a:off x="406167" y="862767"/>
            <a:ext cx="11270000" cy="20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3</a:t>
            </a:r>
            <a:r>
              <a:rPr lang="en" sz="2400"/>
              <a:t>: Extract features</a:t>
            </a:r>
            <a:endParaRPr sz="2400"/>
          </a:p>
          <a:p>
            <a:pPr marL="609585" indent="-440256">
              <a:buSzPts val="1600"/>
              <a:buChar char="-"/>
            </a:pPr>
            <a:r>
              <a:rPr lang="en" sz="2133"/>
              <a:t>Extract region proposals for all images</a:t>
            </a:r>
            <a:endParaRPr sz="2133"/>
          </a:p>
          <a:p>
            <a:pPr marL="609585" indent="-440256">
              <a:buSzPts val="1600"/>
              <a:buChar char="-"/>
            </a:pPr>
            <a:r>
              <a:rPr lang="en" sz="2133"/>
              <a:t>For each region: warp to CNN input size, run forward through CNN, save pool5 features to disk</a:t>
            </a:r>
            <a:endParaRPr sz="2133"/>
          </a:p>
          <a:p>
            <a:pPr marL="609585" indent="-440256">
              <a:buSzPts val="1600"/>
              <a:buChar char="-"/>
            </a:pPr>
            <a:r>
              <a:rPr lang="en" sz="2133"/>
              <a:t>Have a big hard drive: features are ~200GB for PASCAL dataset!</a:t>
            </a:r>
            <a:endParaRPr sz="2133"/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" y="3784297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 rot="5400000">
            <a:off x="6824800" y="4132567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79" name="Shape 979"/>
          <p:cNvSpPr/>
          <p:nvPr/>
        </p:nvSpPr>
        <p:spPr>
          <a:xfrm>
            <a:off x="8474432" y="4345165"/>
            <a:ext cx="1151600" cy="524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80" name="Shape 980"/>
          <p:cNvSpPr txBox="1"/>
          <p:nvPr/>
        </p:nvSpPr>
        <p:spPr>
          <a:xfrm>
            <a:off x="230300" y="5496433"/>
            <a:ext cx="21016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Image</a:t>
            </a:r>
            <a:endParaRPr sz="2400"/>
          </a:p>
        </p:txBody>
      </p:sp>
      <p:sp>
        <p:nvSpPr>
          <p:cNvPr id="981" name="Shape 981"/>
          <p:cNvSpPr txBox="1"/>
          <p:nvPr/>
        </p:nvSpPr>
        <p:spPr>
          <a:xfrm>
            <a:off x="6567400" y="3059867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982" name="Shape 982"/>
          <p:cNvSpPr txBox="1"/>
          <p:nvPr/>
        </p:nvSpPr>
        <p:spPr>
          <a:xfrm>
            <a:off x="8078865" y="4869967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pool5 features</a:t>
            </a:r>
            <a:endParaRPr sz="2400"/>
          </a:p>
        </p:txBody>
      </p:sp>
      <p:cxnSp>
        <p:nvCxnSpPr>
          <p:cNvPr id="983" name="Shape 983"/>
          <p:cNvCxnSpPr/>
          <p:nvPr/>
        </p:nvCxnSpPr>
        <p:spPr>
          <a:xfrm>
            <a:off x="8004000" y="4668432"/>
            <a:ext cx="435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651" y="3784230"/>
            <a:ext cx="1993203" cy="1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/>
          <p:nvPr/>
        </p:nvSpPr>
        <p:spPr>
          <a:xfrm>
            <a:off x="3129833" y="3878367"/>
            <a:ext cx="902000" cy="7292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86" name="Shape 986"/>
          <p:cNvSpPr/>
          <p:nvPr/>
        </p:nvSpPr>
        <p:spPr>
          <a:xfrm>
            <a:off x="3195267" y="3830400"/>
            <a:ext cx="1151600" cy="15604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87" name="Shape 987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5331017" y="3830401"/>
            <a:ext cx="731635" cy="68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5331033" y="4668434"/>
            <a:ext cx="731603" cy="688767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2493867" y="5547567"/>
            <a:ext cx="23532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Region Proposals</a:t>
            </a:r>
            <a:endParaRPr sz="2400"/>
          </a:p>
        </p:txBody>
      </p:sp>
      <p:sp>
        <p:nvSpPr>
          <p:cNvPr id="990" name="Shape 990"/>
          <p:cNvSpPr txBox="1"/>
          <p:nvPr/>
        </p:nvSpPr>
        <p:spPr>
          <a:xfrm>
            <a:off x="4516417" y="5547567"/>
            <a:ext cx="23532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Crop + Warp</a:t>
            </a:r>
            <a:endParaRPr sz="2400"/>
          </a:p>
        </p:txBody>
      </p:sp>
      <p:sp>
        <p:nvSpPr>
          <p:cNvPr id="991" name="Shape 991"/>
          <p:cNvSpPr/>
          <p:nvPr/>
        </p:nvSpPr>
        <p:spPr>
          <a:xfrm>
            <a:off x="10562167" y="4082367"/>
            <a:ext cx="790000" cy="10504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2" name="Shape 992"/>
          <p:cNvSpPr txBox="1"/>
          <p:nvPr/>
        </p:nvSpPr>
        <p:spPr>
          <a:xfrm>
            <a:off x="7158017" y="5545384"/>
            <a:ext cx="23532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Forward pass</a:t>
            </a:r>
            <a:endParaRPr sz="2400"/>
          </a:p>
        </p:txBody>
      </p:sp>
      <p:sp>
        <p:nvSpPr>
          <p:cNvPr id="993" name="Shape 993"/>
          <p:cNvSpPr txBox="1"/>
          <p:nvPr/>
        </p:nvSpPr>
        <p:spPr>
          <a:xfrm>
            <a:off x="9626017" y="5545384"/>
            <a:ext cx="23532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Save to disk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58194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  <p:sp>
        <p:nvSpPr>
          <p:cNvPr id="999" name="Shape 999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Training</a:t>
            </a:r>
            <a:endParaRPr sz="4000"/>
          </a:p>
        </p:txBody>
      </p:sp>
      <p:sp>
        <p:nvSpPr>
          <p:cNvPr id="1000" name="Shape 1000"/>
          <p:cNvSpPr txBox="1"/>
          <p:nvPr/>
        </p:nvSpPr>
        <p:spPr>
          <a:xfrm>
            <a:off x="406167" y="862767"/>
            <a:ext cx="11270000" cy="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4</a:t>
            </a:r>
            <a:r>
              <a:rPr lang="en" sz="2400"/>
              <a:t>: Train one binary SVM per class to classify region features</a:t>
            </a:r>
            <a:endParaRPr sz="2133"/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8901467" y="2195268"/>
            <a:ext cx="1160701" cy="12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3293401" y="2195268"/>
            <a:ext cx="1364668" cy="12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7567568" y="2195268"/>
            <a:ext cx="1245001" cy="121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6233668" y="2195268"/>
            <a:ext cx="1245001" cy="12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4821300" y="2195255"/>
            <a:ext cx="1244995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10225600" y="2195256"/>
            <a:ext cx="1364667" cy="120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/>
          <p:nvPr/>
        </p:nvSpPr>
        <p:spPr>
          <a:xfrm>
            <a:off x="3904733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8" name="Shape 1008"/>
          <p:cNvSpPr/>
          <p:nvPr/>
        </p:nvSpPr>
        <p:spPr>
          <a:xfrm>
            <a:off x="5372800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9" name="Shape 1009"/>
          <p:cNvSpPr/>
          <p:nvPr/>
        </p:nvSpPr>
        <p:spPr>
          <a:xfrm>
            <a:off x="6785167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0" name="Shape 1010"/>
          <p:cNvSpPr/>
          <p:nvPr/>
        </p:nvSpPr>
        <p:spPr>
          <a:xfrm>
            <a:off x="8119067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1" name="Shape 1011"/>
          <p:cNvSpPr/>
          <p:nvPr/>
        </p:nvSpPr>
        <p:spPr>
          <a:xfrm>
            <a:off x="9410817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2" name="Shape 1012"/>
          <p:cNvSpPr/>
          <p:nvPr/>
        </p:nvSpPr>
        <p:spPr>
          <a:xfrm>
            <a:off x="10836917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3" name="Shape 1013"/>
          <p:cNvSpPr/>
          <p:nvPr/>
        </p:nvSpPr>
        <p:spPr>
          <a:xfrm rot="5400000">
            <a:off x="5780000" y="2778667"/>
            <a:ext cx="632000" cy="4866400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4" name="Shape 1014"/>
          <p:cNvSpPr txBox="1"/>
          <p:nvPr/>
        </p:nvSpPr>
        <p:spPr>
          <a:xfrm>
            <a:off x="4270200" y="5571467"/>
            <a:ext cx="36516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Positive samples for cat SVM</a:t>
            </a:r>
            <a:endParaRPr sz="2400"/>
          </a:p>
        </p:txBody>
      </p:sp>
      <p:sp>
        <p:nvSpPr>
          <p:cNvPr id="1015" name="Shape 1015"/>
          <p:cNvSpPr/>
          <p:nvPr/>
        </p:nvSpPr>
        <p:spPr>
          <a:xfrm rot="5400000">
            <a:off x="9995767" y="4239467"/>
            <a:ext cx="632000" cy="2032000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6" name="Shape 1016"/>
          <p:cNvSpPr txBox="1"/>
          <p:nvPr/>
        </p:nvSpPr>
        <p:spPr>
          <a:xfrm>
            <a:off x="8485967" y="5571467"/>
            <a:ext cx="36516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Negative samples for cat SVM</a:t>
            </a:r>
            <a:endParaRPr sz="2400"/>
          </a:p>
        </p:txBody>
      </p:sp>
      <p:sp>
        <p:nvSpPr>
          <p:cNvPr id="1017" name="Shape 1017"/>
          <p:cNvSpPr txBox="1"/>
          <p:nvPr/>
        </p:nvSpPr>
        <p:spPr>
          <a:xfrm>
            <a:off x="406167" y="2602784"/>
            <a:ext cx="27240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Training image regions</a:t>
            </a:r>
            <a:endParaRPr sz="2400"/>
          </a:p>
        </p:txBody>
      </p:sp>
      <p:sp>
        <p:nvSpPr>
          <p:cNvPr id="1018" name="Shape 1018"/>
          <p:cNvSpPr txBox="1"/>
          <p:nvPr/>
        </p:nvSpPr>
        <p:spPr>
          <a:xfrm>
            <a:off x="406167" y="3908551"/>
            <a:ext cx="27240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Cached region features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7506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56</a:t>
            </a:fld>
            <a:endParaRPr/>
          </a:p>
        </p:txBody>
      </p:sp>
      <p:sp>
        <p:nvSpPr>
          <p:cNvPr id="1024" name="Shape 102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Training</a:t>
            </a:r>
            <a:endParaRPr sz="4000"/>
          </a:p>
        </p:txBody>
      </p:sp>
      <p:sp>
        <p:nvSpPr>
          <p:cNvPr id="1025" name="Shape 1025"/>
          <p:cNvSpPr txBox="1"/>
          <p:nvPr/>
        </p:nvSpPr>
        <p:spPr>
          <a:xfrm>
            <a:off x="406167" y="862767"/>
            <a:ext cx="11270000" cy="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4</a:t>
            </a:r>
            <a:r>
              <a:rPr lang="en" sz="2400"/>
              <a:t>: Train one binary SVM per class to classify region features</a:t>
            </a:r>
            <a:endParaRPr sz="2133"/>
          </a:p>
        </p:txBody>
      </p:sp>
      <p:pic>
        <p:nvPicPr>
          <p:cNvPr id="1026" name="Shape 1026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8901467" y="2195268"/>
            <a:ext cx="1160701" cy="12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3293401" y="2195268"/>
            <a:ext cx="1364668" cy="12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7567568" y="2195268"/>
            <a:ext cx="1245001" cy="121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6233668" y="2195268"/>
            <a:ext cx="1245001" cy="12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4821300" y="2195255"/>
            <a:ext cx="1244995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10225600" y="2195256"/>
            <a:ext cx="1364667" cy="120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/>
        </p:nvSpPr>
        <p:spPr>
          <a:xfrm>
            <a:off x="406167" y="2602784"/>
            <a:ext cx="27240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Training image regions</a:t>
            </a:r>
            <a:endParaRPr sz="2400"/>
          </a:p>
        </p:txBody>
      </p:sp>
      <p:sp>
        <p:nvSpPr>
          <p:cNvPr id="1033" name="Shape 1033"/>
          <p:cNvSpPr txBox="1"/>
          <p:nvPr/>
        </p:nvSpPr>
        <p:spPr>
          <a:xfrm>
            <a:off x="406167" y="3908551"/>
            <a:ext cx="27240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Cached region features</a:t>
            </a:r>
            <a:endParaRPr sz="2400"/>
          </a:p>
        </p:txBody>
      </p:sp>
      <p:sp>
        <p:nvSpPr>
          <p:cNvPr id="1034" name="Shape 1034"/>
          <p:cNvSpPr/>
          <p:nvPr/>
        </p:nvSpPr>
        <p:spPr>
          <a:xfrm>
            <a:off x="3904733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5" name="Shape 1035"/>
          <p:cNvSpPr/>
          <p:nvPr/>
        </p:nvSpPr>
        <p:spPr>
          <a:xfrm>
            <a:off x="5372800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6" name="Shape 1036"/>
          <p:cNvSpPr/>
          <p:nvPr/>
        </p:nvSpPr>
        <p:spPr>
          <a:xfrm>
            <a:off x="6785167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7" name="Shape 1037"/>
          <p:cNvSpPr/>
          <p:nvPr/>
        </p:nvSpPr>
        <p:spPr>
          <a:xfrm>
            <a:off x="8119067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8" name="Shape 1038"/>
          <p:cNvSpPr/>
          <p:nvPr/>
        </p:nvSpPr>
        <p:spPr>
          <a:xfrm>
            <a:off x="9410817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9" name="Shape 1039"/>
          <p:cNvSpPr/>
          <p:nvPr/>
        </p:nvSpPr>
        <p:spPr>
          <a:xfrm>
            <a:off x="10836917" y="35455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0" name="Shape 1040"/>
          <p:cNvSpPr/>
          <p:nvPr/>
        </p:nvSpPr>
        <p:spPr>
          <a:xfrm rot="5400000">
            <a:off x="6341333" y="2217467"/>
            <a:ext cx="632000" cy="5988800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1" name="Shape 1041"/>
          <p:cNvSpPr txBox="1"/>
          <p:nvPr/>
        </p:nvSpPr>
        <p:spPr>
          <a:xfrm>
            <a:off x="4270200" y="5571467"/>
            <a:ext cx="36516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Negative samples for dog SVM</a:t>
            </a:r>
            <a:endParaRPr sz="2400"/>
          </a:p>
        </p:txBody>
      </p:sp>
      <p:sp>
        <p:nvSpPr>
          <p:cNvPr id="1042" name="Shape 1042"/>
          <p:cNvSpPr/>
          <p:nvPr/>
        </p:nvSpPr>
        <p:spPr>
          <a:xfrm rot="5400000">
            <a:off x="10555767" y="4799467"/>
            <a:ext cx="632000" cy="912000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3" name="Shape 1043"/>
          <p:cNvSpPr txBox="1"/>
          <p:nvPr/>
        </p:nvSpPr>
        <p:spPr>
          <a:xfrm>
            <a:off x="8485967" y="5571467"/>
            <a:ext cx="36516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Positive samples for dog SVM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05292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57</a:t>
            </a:fld>
            <a:endParaRPr/>
          </a:p>
        </p:txBody>
      </p:sp>
      <p:sp>
        <p:nvSpPr>
          <p:cNvPr id="1049" name="Shape 1049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Training</a:t>
            </a:r>
            <a:endParaRPr sz="4000"/>
          </a:p>
        </p:txBody>
      </p:sp>
      <p:sp>
        <p:nvSpPr>
          <p:cNvPr id="1050" name="Shape 1050"/>
          <p:cNvSpPr txBox="1"/>
          <p:nvPr/>
        </p:nvSpPr>
        <p:spPr>
          <a:xfrm>
            <a:off x="406167" y="862767"/>
            <a:ext cx="11786000" cy="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Step 5</a:t>
            </a:r>
            <a:r>
              <a:rPr lang="en" sz="2400"/>
              <a:t> (bbox regression): For each class, train a linear regression model to map from cached features to offsets to GT boxes to make up for “slightly wrong” proposals</a:t>
            </a:r>
            <a:endParaRPr sz="2133"/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3">
            <a:alphaModFix/>
          </a:blip>
          <a:srcRect l="30062" r="24151"/>
          <a:stretch/>
        </p:blipFill>
        <p:spPr>
          <a:xfrm>
            <a:off x="3903001" y="1905968"/>
            <a:ext cx="1364668" cy="120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/>
        </p:nvSpPr>
        <p:spPr>
          <a:xfrm>
            <a:off x="406167" y="2297984"/>
            <a:ext cx="27240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Training image regions</a:t>
            </a:r>
            <a:endParaRPr sz="2400"/>
          </a:p>
        </p:txBody>
      </p:sp>
      <p:sp>
        <p:nvSpPr>
          <p:cNvPr id="1053" name="Shape 1053"/>
          <p:cNvSpPr txBox="1"/>
          <p:nvPr/>
        </p:nvSpPr>
        <p:spPr>
          <a:xfrm>
            <a:off x="406167" y="3603751"/>
            <a:ext cx="27240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Cached region features</a:t>
            </a:r>
            <a:endParaRPr sz="2400"/>
          </a:p>
        </p:txBody>
      </p:sp>
      <p:sp>
        <p:nvSpPr>
          <p:cNvPr id="1054" name="Shape 1054"/>
          <p:cNvSpPr/>
          <p:nvPr/>
        </p:nvSpPr>
        <p:spPr>
          <a:xfrm>
            <a:off x="4514333" y="32407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5" name="Shape 1055"/>
          <p:cNvSpPr txBox="1"/>
          <p:nvPr/>
        </p:nvSpPr>
        <p:spPr>
          <a:xfrm>
            <a:off x="264433" y="4686033"/>
            <a:ext cx="2865600" cy="1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Regression targets</a:t>
            </a:r>
            <a:endParaRPr sz="2400"/>
          </a:p>
          <a:p>
            <a:r>
              <a:rPr lang="en" sz="2400"/>
              <a:t>(dx, dy, dw, dh)</a:t>
            </a:r>
            <a:endParaRPr sz="2400"/>
          </a:p>
          <a:p>
            <a:r>
              <a:rPr lang="en" sz="2400"/>
              <a:t>Normalized coordinates</a:t>
            </a:r>
            <a:endParaRPr sz="2400"/>
          </a:p>
        </p:txBody>
      </p:sp>
      <p:sp>
        <p:nvSpPr>
          <p:cNvPr id="1056" name="Shape 1056"/>
          <p:cNvSpPr txBox="1"/>
          <p:nvPr/>
        </p:nvSpPr>
        <p:spPr>
          <a:xfrm>
            <a:off x="3522533" y="4686033"/>
            <a:ext cx="21256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(0, 0, 0, 0)</a:t>
            </a:r>
            <a:br>
              <a:rPr lang="en" sz="2400"/>
            </a:br>
            <a:r>
              <a:rPr lang="en" sz="2400"/>
              <a:t>Proposal is good</a:t>
            </a:r>
            <a:endParaRPr sz="2400"/>
          </a:p>
        </p:txBody>
      </p:sp>
      <p:sp>
        <p:nvSpPr>
          <p:cNvPr id="1057" name="Shape 1057"/>
          <p:cNvSpPr/>
          <p:nvPr/>
        </p:nvSpPr>
        <p:spPr>
          <a:xfrm>
            <a:off x="7013367" y="32097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8" name="Shape 1058"/>
          <p:cNvSpPr txBox="1"/>
          <p:nvPr/>
        </p:nvSpPr>
        <p:spPr>
          <a:xfrm>
            <a:off x="6021567" y="4655033"/>
            <a:ext cx="2125600" cy="1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(.25, 0, 0, 0)</a:t>
            </a:r>
            <a:br>
              <a:rPr lang="en" sz="2400"/>
            </a:br>
            <a:r>
              <a:rPr lang="en" sz="2400"/>
              <a:t>Proposal too </a:t>
            </a:r>
            <a:br>
              <a:rPr lang="en" sz="2400"/>
            </a:br>
            <a:r>
              <a:rPr lang="en" sz="2400"/>
              <a:t>far to left</a:t>
            </a:r>
            <a:endParaRPr sz="2400"/>
          </a:p>
        </p:txBody>
      </p:sp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l="23240" r="30973"/>
          <a:stretch/>
        </p:blipFill>
        <p:spPr>
          <a:xfrm>
            <a:off x="6402034" y="1890468"/>
            <a:ext cx="1364668" cy="120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/>
          <p:nvPr/>
        </p:nvSpPr>
        <p:spPr>
          <a:xfrm>
            <a:off x="9715600" y="3212167"/>
            <a:ext cx="142000" cy="12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1" name="Shape 1061"/>
          <p:cNvSpPr txBox="1"/>
          <p:nvPr/>
        </p:nvSpPr>
        <p:spPr>
          <a:xfrm>
            <a:off x="8723800" y="4655033"/>
            <a:ext cx="2125600" cy="1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(0, 0, -0.125, 0)</a:t>
            </a:r>
            <a:br>
              <a:rPr lang="en" sz="2400"/>
            </a:br>
            <a:r>
              <a:rPr lang="en" sz="2400"/>
              <a:t>Proposal too </a:t>
            </a:r>
            <a:br>
              <a:rPr lang="en" sz="2400"/>
            </a:br>
            <a:r>
              <a:rPr lang="en" sz="2400"/>
              <a:t>wide</a:t>
            </a:r>
            <a:endParaRPr sz="2400"/>
          </a:p>
        </p:txBody>
      </p:sp>
      <p:pic>
        <p:nvPicPr>
          <p:cNvPr id="1062" name="Shape 1062"/>
          <p:cNvPicPr preferRelativeResize="0"/>
          <p:nvPr/>
        </p:nvPicPr>
        <p:blipFill rotWithShape="1">
          <a:blip r:embed="rId3">
            <a:alphaModFix/>
          </a:blip>
          <a:srcRect l="20678" r="15104"/>
          <a:stretch/>
        </p:blipFill>
        <p:spPr>
          <a:xfrm>
            <a:off x="9104267" y="1891668"/>
            <a:ext cx="1364668" cy="1201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70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58</a:t>
            </a:fld>
            <a:endParaRPr/>
          </a:p>
        </p:txBody>
      </p:sp>
      <p:sp>
        <p:nvSpPr>
          <p:cNvPr id="1068" name="Shape 1068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Object Detection: Datasets</a:t>
            </a:r>
            <a:endParaRPr sz="4000"/>
          </a:p>
        </p:txBody>
      </p:sp>
      <p:graphicFrame>
        <p:nvGraphicFramePr>
          <p:cNvPr id="1069" name="Shape 1069"/>
          <p:cNvGraphicFramePr/>
          <p:nvPr/>
        </p:nvGraphicFramePr>
        <p:xfrm>
          <a:off x="1804417" y="1544400"/>
          <a:ext cx="8583166" cy="4632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5800"/>
                <a:gridCol w="1594700"/>
                <a:gridCol w="2035533"/>
                <a:gridCol w="2807133"/>
              </a:tblGrid>
              <a:tr h="134108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PASCAL VOC</a:t>
                      </a:r>
                      <a:br>
                        <a:rPr lang="en" sz="2400"/>
                      </a:br>
                      <a:r>
                        <a:rPr lang="en" sz="2400"/>
                        <a:t>(2010)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ImageNet Detection</a:t>
                      </a:r>
                      <a:endParaRPr sz="2400"/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(ILSVRC 2014)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MS-COCO</a:t>
                      </a:r>
                      <a:br>
                        <a:rPr lang="en" sz="2400"/>
                      </a:br>
                      <a:r>
                        <a:rPr lang="en" sz="2400"/>
                        <a:t>(2014)</a:t>
                      </a:r>
                      <a:endParaRPr sz="2400"/>
                    </a:p>
                  </a:txBody>
                  <a:tcPr marL="121900" marR="121900" marT="121900" marB="121900" anchor="ctr"/>
                </a:tc>
              </a:tr>
              <a:tr h="97532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Number of classes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20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200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80</a:t>
                      </a:r>
                      <a:endParaRPr sz="2400"/>
                    </a:p>
                  </a:txBody>
                  <a:tcPr marL="121900" marR="121900" marT="121900" marB="121900" anchor="ctr"/>
                </a:tc>
              </a:tr>
              <a:tr h="134108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Number of images (train + val)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~20k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~470k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~120k</a:t>
                      </a:r>
                      <a:endParaRPr sz="2400"/>
                    </a:p>
                  </a:txBody>
                  <a:tcPr marL="121900" marR="121900" marT="121900" marB="121900" anchor="ctr"/>
                </a:tc>
              </a:tr>
              <a:tr h="975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Mean objects per image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2.4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1.1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7.2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186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1075" name="Shape 1075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Object Detection: Evaluation</a:t>
            </a:r>
            <a:endParaRPr sz="4000"/>
          </a:p>
        </p:txBody>
      </p:sp>
      <p:sp>
        <p:nvSpPr>
          <p:cNvPr id="1076" name="Shape 1076"/>
          <p:cNvSpPr txBox="1"/>
          <p:nvPr/>
        </p:nvSpPr>
        <p:spPr>
          <a:xfrm>
            <a:off x="2697667" y="1067067"/>
            <a:ext cx="7026000" cy="4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We use a metric called “mean average precision” (mAP)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Compute average precision (AP) separately for each class, then average over classes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A detection is a true positive if it has IoU with a ground-truth box greater than some threshold (usually 0.5) (mAP@0.5)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Combine all detections from all test images to draw a precision / recall curve for each class; AP is area under the curve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TL;DR mAP is a number from 0 to 100; high is good</a:t>
            </a:r>
            <a:endParaRPr sz="2400"/>
          </a:p>
          <a:p>
            <a:endParaRPr sz="2400"/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9477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67" y="2133618"/>
            <a:ext cx="2676199" cy="222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27265" y="1014567"/>
            <a:ext cx="26764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/>
              <a:t>Classification</a:t>
            </a:r>
            <a:endParaRPr sz="2667"/>
          </a:p>
        </p:txBody>
      </p:sp>
      <p:sp>
        <p:nvSpPr>
          <p:cNvPr id="118" name="Shape 118"/>
          <p:cNvSpPr txBox="1"/>
          <p:nvPr/>
        </p:nvSpPr>
        <p:spPr>
          <a:xfrm>
            <a:off x="3117464" y="996833"/>
            <a:ext cx="26764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/>
              <a:t>Classification + Localization</a:t>
            </a:r>
            <a:endParaRPr sz="2667">
              <a:solidFill>
                <a:srgbClr val="FF0000"/>
              </a:solidFill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Computer Vision Tasks</a:t>
            </a:r>
            <a:endParaRPr sz="4000"/>
          </a:p>
        </p:txBody>
      </p:sp>
      <p:grpSp>
        <p:nvGrpSpPr>
          <p:cNvPr id="120" name="Shape 120"/>
          <p:cNvGrpSpPr/>
          <p:nvPr/>
        </p:nvGrpSpPr>
        <p:grpSpPr>
          <a:xfrm>
            <a:off x="3117453" y="2142737"/>
            <a:ext cx="2676201" cy="2244667"/>
            <a:chOff x="448551" y="2723400"/>
            <a:chExt cx="2141875" cy="1796500"/>
          </a:xfrm>
        </p:grpSpPr>
        <p:pic>
          <p:nvPicPr>
            <p:cNvPr id="121" name="Shape 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1" y="2723400"/>
              <a:ext cx="2141875" cy="177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Shape 122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" name="Shape 123"/>
          <p:cNvSpPr txBox="1"/>
          <p:nvPr/>
        </p:nvSpPr>
        <p:spPr>
          <a:xfrm>
            <a:off x="322300" y="4489667"/>
            <a:ext cx="2676400" cy="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CAT</a:t>
            </a:r>
            <a:endParaRPr sz="2400"/>
          </a:p>
        </p:txBody>
      </p:sp>
      <p:sp>
        <p:nvSpPr>
          <p:cNvPr id="124" name="Shape 124"/>
          <p:cNvSpPr txBox="1"/>
          <p:nvPr/>
        </p:nvSpPr>
        <p:spPr>
          <a:xfrm>
            <a:off x="3117467" y="4489667"/>
            <a:ext cx="2676400" cy="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CAT</a:t>
            </a:r>
            <a:endParaRPr sz="2400"/>
          </a:p>
        </p:txBody>
      </p:sp>
      <p:sp>
        <p:nvSpPr>
          <p:cNvPr id="125" name="Shape 125"/>
          <p:cNvSpPr txBox="1"/>
          <p:nvPr/>
        </p:nvSpPr>
        <p:spPr>
          <a:xfrm>
            <a:off x="5912633" y="4489667"/>
            <a:ext cx="2970000" cy="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CAT</a:t>
            </a:r>
            <a:r>
              <a:rPr lang="en" sz="2400"/>
              <a:t>, </a:t>
            </a:r>
            <a:r>
              <a:rPr lang="en" sz="2400">
                <a:solidFill>
                  <a:srgbClr val="4A86E8"/>
                </a:solidFill>
              </a:rPr>
              <a:t>DOG</a:t>
            </a:r>
            <a:r>
              <a:rPr lang="en" sz="2400"/>
              <a:t>, </a:t>
            </a:r>
            <a:r>
              <a:rPr lang="en" sz="2400">
                <a:solidFill>
                  <a:srgbClr val="00FF00"/>
                </a:solidFill>
              </a:rPr>
              <a:t>DUCK</a:t>
            </a:r>
            <a:endParaRPr sz="2400">
              <a:solidFill>
                <a:srgbClr val="00FF00"/>
              </a:solidFill>
            </a:endParaRPr>
          </a:p>
        </p:txBody>
      </p:sp>
      <p:grpSp>
        <p:nvGrpSpPr>
          <p:cNvPr id="126" name="Shape 126"/>
          <p:cNvGrpSpPr/>
          <p:nvPr/>
        </p:nvGrpSpPr>
        <p:grpSpPr>
          <a:xfrm>
            <a:off x="5907653" y="2151359"/>
            <a:ext cx="2969836" cy="2227423"/>
            <a:chOff x="4522198" y="2551275"/>
            <a:chExt cx="1907328" cy="1430525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8" cy="1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/>
            <p:nvPr/>
          </p:nvSpPr>
          <p:spPr>
            <a:xfrm>
              <a:off x="4670201" y="2954400"/>
              <a:ext cx="580500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4994250" y="2937597"/>
              <a:ext cx="485400" cy="5145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5360499" y="2637575"/>
              <a:ext cx="966000" cy="1238100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2" name="Shape 132"/>
          <p:cNvSpPr txBox="1"/>
          <p:nvPr/>
        </p:nvSpPr>
        <p:spPr>
          <a:xfrm>
            <a:off x="5907665" y="996833"/>
            <a:ext cx="29700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/>
              <a:t>Object Detection</a:t>
            </a:r>
            <a:endParaRPr sz="2667">
              <a:solidFill>
                <a:srgbClr val="FF0000"/>
              </a:solidFill>
            </a:endParaRPr>
          </a:p>
        </p:txBody>
      </p:sp>
      <p:grpSp>
        <p:nvGrpSpPr>
          <p:cNvPr id="133" name="Shape 133"/>
          <p:cNvGrpSpPr/>
          <p:nvPr/>
        </p:nvGrpSpPr>
        <p:grpSpPr>
          <a:xfrm>
            <a:off x="8991497" y="2143866"/>
            <a:ext cx="2989812" cy="2242396"/>
            <a:chOff x="1976038" y="594325"/>
            <a:chExt cx="4083699" cy="3062824"/>
          </a:xfrm>
        </p:grpSpPr>
        <p:pic>
          <p:nvPicPr>
            <p:cNvPr id="134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5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36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37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38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139" name="Shape 139"/>
          <p:cNvSpPr txBox="1"/>
          <p:nvPr/>
        </p:nvSpPr>
        <p:spPr>
          <a:xfrm>
            <a:off x="8991499" y="996833"/>
            <a:ext cx="29700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/>
              <a:t>Instance Segmentation</a:t>
            </a:r>
            <a:endParaRPr sz="2667">
              <a:solidFill>
                <a:srgbClr val="FF0000"/>
              </a:solidFill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9001400" y="4467667"/>
            <a:ext cx="2970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CAT</a:t>
            </a:r>
            <a:r>
              <a:rPr lang="en" sz="2400"/>
              <a:t>, </a:t>
            </a:r>
            <a:r>
              <a:rPr lang="en" sz="2400">
                <a:solidFill>
                  <a:srgbClr val="4A86E8"/>
                </a:solidFill>
              </a:rPr>
              <a:t>DOG</a:t>
            </a:r>
            <a:r>
              <a:rPr lang="en" sz="2400"/>
              <a:t>, </a:t>
            </a:r>
            <a:r>
              <a:rPr lang="en" sz="2400">
                <a:solidFill>
                  <a:srgbClr val="00FF00"/>
                </a:solidFill>
              </a:rPr>
              <a:t>DUCK</a:t>
            </a:r>
            <a:endParaRPr sz="2400">
              <a:solidFill>
                <a:srgbClr val="00FF00"/>
              </a:solidFill>
            </a:endParaRPr>
          </a:p>
        </p:txBody>
      </p:sp>
      <p:sp>
        <p:nvSpPr>
          <p:cNvPr id="141" name="Shape 141"/>
          <p:cNvSpPr/>
          <p:nvPr/>
        </p:nvSpPr>
        <p:spPr>
          <a:xfrm rot="-5400000">
            <a:off x="2837300" y="2627367"/>
            <a:ext cx="469200" cy="54992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" name="Shape 142"/>
          <p:cNvSpPr txBox="1"/>
          <p:nvPr/>
        </p:nvSpPr>
        <p:spPr>
          <a:xfrm>
            <a:off x="2255500" y="5611567"/>
            <a:ext cx="1632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Single object</a:t>
            </a:r>
            <a:endParaRPr sz="2400"/>
          </a:p>
        </p:txBody>
      </p:sp>
      <p:sp>
        <p:nvSpPr>
          <p:cNvPr id="143" name="Shape 143"/>
          <p:cNvSpPr/>
          <p:nvPr/>
        </p:nvSpPr>
        <p:spPr>
          <a:xfrm rot="-5400000">
            <a:off x="8741167" y="2419967"/>
            <a:ext cx="469200" cy="59140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" name="Shape 144"/>
          <p:cNvSpPr txBox="1"/>
          <p:nvPr/>
        </p:nvSpPr>
        <p:spPr>
          <a:xfrm>
            <a:off x="8016167" y="5596467"/>
            <a:ext cx="1919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Multiple objects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3270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  <p:sp>
        <p:nvSpPr>
          <p:cNvPr id="1082" name="Shape 1082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Results</a:t>
            </a:r>
            <a:endParaRPr sz="4000"/>
          </a:p>
        </p:txBody>
      </p:sp>
      <p:sp>
        <p:nvSpPr>
          <p:cNvPr id="1083" name="Shape 1083"/>
          <p:cNvSpPr txBox="1"/>
          <p:nvPr/>
        </p:nvSpPr>
        <p:spPr>
          <a:xfrm>
            <a:off x="129100" y="5772033"/>
            <a:ext cx="9928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Wang</a:t>
            </a:r>
            <a:r>
              <a:rPr lang="en" sz="1467">
                <a:solidFill>
                  <a:schemeClr val="dk1"/>
                </a:solidFill>
              </a:rPr>
              <a:t> et al, “Regionlets for Generic Object Detection”, ICCV 2013</a:t>
            </a:r>
            <a:endParaRPr sz="1467">
              <a:solidFill>
                <a:schemeClr val="dk1"/>
              </a:solidFill>
            </a:endParaRPr>
          </a:p>
        </p:txBody>
      </p:sp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377101" y="933667"/>
            <a:ext cx="9053265" cy="4710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261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sp>
        <p:nvSpPr>
          <p:cNvPr id="1090" name="Shape 1090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Results</a:t>
            </a:r>
            <a:endParaRPr sz="4000"/>
          </a:p>
        </p:txBody>
      </p:sp>
      <p:pic>
        <p:nvPicPr>
          <p:cNvPr id="1091" name="Shape 1091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377101" y="933667"/>
            <a:ext cx="9053265" cy="47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 txBox="1"/>
          <p:nvPr/>
        </p:nvSpPr>
        <p:spPr>
          <a:xfrm>
            <a:off x="4335400" y="256467"/>
            <a:ext cx="33384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Big improvement compared to pre-CNN methods</a:t>
            </a:r>
            <a:endParaRPr sz="2400"/>
          </a:p>
        </p:txBody>
      </p:sp>
      <p:sp>
        <p:nvSpPr>
          <p:cNvPr id="1093" name="Shape 1093"/>
          <p:cNvSpPr/>
          <p:nvPr/>
        </p:nvSpPr>
        <p:spPr>
          <a:xfrm>
            <a:off x="4649333" y="2737171"/>
            <a:ext cx="1676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4" name="Shape 1094"/>
          <p:cNvSpPr/>
          <p:nvPr/>
        </p:nvSpPr>
        <p:spPr>
          <a:xfrm>
            <a:off x="5736333" y="2151751"/>
            <a:ext cx="1676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95" name="Shape 1095"/>
          <p:cNvCxnSpPr>
            <a:stCxn id="1093" idx="0"/>
            <a:endCxn id="1094" idx="0"/>
          </p:cNvCxnSpPr>
          <p:nvPr/>
        </p:nvCxnSpPr>
        <p:spPr>
          <a:xfrm rot="-5400000">
            <a:off x="4983933" y="1900771"/>
            <a:ext cx="585600" cy="1087200"/>
          </a:xfrm>
          <a:prstGeom prst="curvedConnector3">
            <a:avLst>
              <a:gd name="adj1" fmla="val 1541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750929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sp>
        <p:nvSpPr>
          <p:cNvPr id="1101" name="Shape 110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Results</a:t>
            </a:r>
            <a:endParaRPr sz="4000"/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377101" y="933667"/>
            <a:ext cx="9053265" cy="47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Shape 1103"/>
          <p:cNvSpPr txBox="1"/>
          <p:nvPr/>
        </p:nvSpPr>
        <p:spPr>
          <a:xfrm>
            <a:off x="4335400" y="256467"/>
            <a:ext cx="33384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Bounding box regression helps a bit</a:t>
            </a:r>
            <a:endParaRPr sz="2400"/>
          </a:p>
        </p:txBody>
      </p:sp>
      <p:sp>
        <p:nvSpPr>
          <p:cNvPr id="1104" name="Shape 1104"/>
          <p:cNvSpPr/>
          <p:nvPr/>
        </p:nvSpPr>
        <p:spPr>
          <a:xfrm>
            <a:off x="6884533" y="2025971"/>
            <a:ext cx="1676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5" name="Shape 1105"/>
          <p:cNvSpPr/>
          <p:nvPr/>
        </p:nvSpPr>
        <p:spPr>
          <a:xfrm>
            <a:off x="5736333" y="2151751"/>
            <a:ext cx="1676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06" name="Shape 1106"/>
          <p:cNvCxnSpPr>
            <a:stCxn id="1104" idx="0"/>
            <a:endCxn id="1105" idx="0"/>
          </p:cNvCxnSpPr>
          <p:nvPr/>
        </p:nvCxnSpPr>
        <p:spPr>
          <a:xfrm rot="5400000">
            <a:off x="6331333" y="1514571"/>
            <a:ext cx="125600" cy="1148400"/>
          </a:xfrm>
          <a:prstGeom prst="curvedConnector3">
            <a:avLst>
              <a:gd name="adj1" fmla="val -32043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758877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63</a:t>
            </a:fld>
            <a:endParaRPr/>
          </a:p>
        </p:txBody>
      </p:sp>
      <p:sp>
        <p:nvSpPr>
          <p:cNvPr id="1112" name="Shape 1112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Results</a:t>
            </a:r>
            <a:endParaRPr sz="4000"/>
          </a:p>
        </p:txBody>
      </p:sp>
      <p:pic>
        <p:nvPicPr>
          <p:cNvPr id="1113" name="Shape 1113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377101" y="933667"/>
            <a:ext cx="9053265" cy="47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/>
        </p:nvSpPr>
        <p:spPr>
          <a:xfrm>
            <a:off x="4335400" y="256467"/>
            <a:ext cx="33384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Features from a deeper network help a lot</a:t>
            </a:r>
            <a:endParaRPr sz="2400"/>
          </a:p>
        </p:txBody>
      </p:sp>
      <p:sp>
        <p:nvSpPr>
          <p:cNvPr id="1115" name="Shape 1115"/>
          <p:cNvSpPr/>
          <p:nvPr/>
        </p:nvSpPr>
        <p:spPr>
          <a:xfrm>
            <a:off x="6884533" y="2025971"/>
            <a:ext cx="1676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6" name="Shape 1116"/>
          <p:cNvSpPr/>
          <p:nvPr/>
        </p:nvSpPr>
        <p:spPr>
          <a:xfrm>
            <a:off x="8020807" y="1713955"/>
            <a:ext cx="1676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17" name="Shape 1117"/>
          <p:cNvCxnSpPr>
            <a:stCxn id="1115" idx="0"/>
            <a:endCxn id="1116" idx="0"/>
          </p:cNvCxnSpPr>
          <p:nvPr/>
        </p:nvCxnSpPr>
        <p:spPr>
          <a:xfrm rot="-5400000">
            <a:off x="7380533" y="1301771"/>
            <a:ext cx="312000" cy="1136400"/>
          </a:xfrm>
          <a:prstGeom prst="curvedConnector3">
            <a:avLst>
              <a:gd name="adj1" fmla="val 27993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08078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sp>
        <p:nvSpPr>
          <p:cNvPr id="1123" name="Shape 1123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R-CNN Problems</a:t>
            </a:r>
            <a:endParaRPr sz="4000"/>
          </a:p>
        </p:txBody>
      </p:sp>
      <p:sp>
        <p:nvSpPr>
          <p:cNvPr id="1124" name="Shape 1124"/>
          <p:cNvSpPr txBox="1"/>
          <p:nvPr/>
        </p:nvSpPr>
        <p:spPr>
          <a:xfrm>
            <a:off x="390000" y="1068833"/>
            <a:ext cx="10360400" cy="47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AutoNum type="arabicPeriod"/>
            </a:pPr>
            <a:r>
              <a:rPr lang="en" sz="3200"/>
              <a:t>Slow at test-time: need to run full forward pass of CNN for each region proposal</a:t>
            </a:r>
            <a:br>
              <a:rPr lang="en" sz="3200"/>
            </a:br>
            <a:endParaRPr sz="3200"/>
          </a:p>
          <a:p>
            <a:pPr marL="609585" indent="-507987">
              <a:buSzPts val="2400"/>
              <a:buAutoNum type="arabicPeriod"/>
            </a:pPr>
            <a:r>
              <a:rPr lang="en" sz="3200"/>
              <a:t>SVMs and regressors are post-hoc: CNN features not updated in response to SVMs and regressors</a:t>
            </a:r>
            <a:br>
              <a:rPr lang="en" sz="3200"/>
            </a:br>
            <a:endParaRPr sz="3200"/>
          </a:p>
          <a:p>
            <a:pPr marL="609585" indent="-507987">
              <a:buSzPts val="2400"/>
              <a:buAutoNum type="arabicPeriod"/>
            </a:pPr>
            <a:r>
              <a:rPr lang="en" sz="3200"/>
              <a:t>Complex multistage training pipeline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372092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pic>
        <p:nvPicPr>
          <p:cNvPr id="1130" name="Shape 1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4" y="70101"/>
            <a:ext cx="8508597" cy="603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Shape 1131"/>
          <p:cNvSpPr txBox="1"/>
          <p:nvPr/>
        </p:nvSpPr>
        <p:spPr>
          <a:xfrm>
            <a:off x="8626133" y="5171233"/>
            <a:ext cx="34116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Girschick,</a:t>
            </a:r>
            <a:r>
              <a:rPr lang="en" sz="1467">
                <a:solidFill>
                  <a:schemeClr val="dk1"/>
                </a:solidFill>
              </a:rPr>
              <a:t> “Fast R-CNN”, ICCV 2015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/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Slide credit: Ross Girschick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807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/>
          </a:p>
        </p:txBody>
      </p:sp>
      <p:sp>
        <p:nvSpPr>
          <p:cNvPr id="1137" name="Shape 1137"/>
          <p:cNvSpPr txBox="1"/>
          <p:nvPr/>
        </p:nvSpPr>
        <p:spPr>
          <a:xfrm>
            <a:off x="8877300" y="361567"/>
            <a:ext cx="32128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b="1"/>
              <a:t>R-CNN Problem #1</a:t>
            </a:r>
            <a:r>
              <a:rPr lang="en" sz="2133"/>
              <a:t>: </a:t>
            </a:r>
            <a:br>
              <a:rPr lang="en" sz="2133"/>
            </a:br>
            <a:r>
              <a:rPr lang="en" sz="2133"/>
              <a:t>Slow at test-time due to independent forward passes of the CNN</a:t>
            </a:r>
            <a:endParaRPr sz="2133"/>
          </a:p>
          <a:p>
            <a:endParaRPr sz="2133"/>
          </a:p>
          <a:p>
            <a:endParaRPr sz="2133"/>
          </a:p>
          <a:p>
            <a:endParaRPr sz="2133"/>
          </a:p>
          <a:p>
            <a:endParaRPr sz="2133"/>
          </a:p>
          <a:p>
            <a:endParaRPr sz="2133"/>
          </a:p>
        </p:txBody>
      </p:sp>
      <p:sp>
        <p:nvSpPr>
          <p:cNvPr id="1138" name="Shape 1138"/>
          <p:cNvSpPr/>
          <p:nvPr/>
        </p:nvSpPr>
        <p:spPr>
          <a:xfrm>
            <a:off x="8877300" y="3088633"/>
            <a:ext cx="731600" cy="2689600"/>
          </a:xfrm>
          <a:prstGeom prst="rightBrace">
            <a:avLst>
              <a:gd name="adj1" fmla="val 51499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9" name="Shape 1139"/>
          <p:cNvSpPr txBox="1"/>
          <p:nvPr/>
        </p:nvSpPr>
        <p:spPr>
          <a:xfrm>
            <a:off x="9608900" y="3390400"/>
            <a:ext cx="2538000" cy="2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b="1"/>
              <a:t>Solution:</a:t>
            </a:r>
            <a:r>
              <a:rPr lang="en" sz="2133"/>
              <a:t> </a:t>
            </a:r>
            <a:br>
              <a:rPr lang="en" sz="2133"/>
            </a:br>
            <a:r>
              <a:rPr lang="en" sz="2133"/>
              <a:t>Share computation of convolutional layers between proposals for an image</a:t>
            </a:r>
            <a:endParaRPr sz="2133"/>
          </a:p>
          <a:p>
            <a:endParaRPr sz="2133"/>
          </a:p>
          <a:p>
            <a:endParaRPr sz="2133"/>
          </a:p>
          <a:p>
            <a:endParaRPr sz="2133"/>
          </a:p>
          <a:p>
            <a:endParaRPr sz="2133"/>
          </a:p>
          <a:p>
            <a:endParaRPr sz="2133"/>
          </a:p>
        </p:txBody>
      </p:sp>
      <p:pic>
        <p:nvPicPr>
          <p:cNvPr id="1140" name="Shape 1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4" y="70101"/>
            <a:ext cx="8508597" cy="6032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485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/>
          </a:p>
        </p:txBody>
      </p:sp>
      <p:pic>
        <p:nvPicPr>
          <p:cNvPr id="1146" name="Shape 1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99" y="62801"/>
            <a:ext cx="6901332" cy="6050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Shape 1147"/>
          <p:cNvSpPr txBox="1"/>
          <p:nvPr/>
        </p:nvSpPr>
        <p:spPr>
          <a:xfrm>
            <a:off x="7558700" y="183667"/>
            <a:ext cx="3819600" cy="58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b="1"/>
              <a:t>R-CNN Problem #2</a:t>
            </a:r>
            <a:r>
              <a:rPr lang="en" sz="2133"/>
              <a:t>: </a:t>
            </a:r>
            <a:br>
              <a:rPr lang="en" sz="2133"/>
            </a:br>
            <a:r>
              <a:rPr lang="en" sz="2133"/>
              <a:t>Post-hoc training: CNN not updated in response to final classifiers and regressors</a:t>
            </a:r>
            <a:endParaRPr sz="2133"/>
          </a:p>
          <a:p>
            <a:endParaRPr sz="2133"/>
          </a:p>
          <a:p>
            <a:endParaRPr sz="2133"/>
          </a:p>
          <a:p>
            <a:endParaRPr sz="2133"/>
          </a:p>
          <a:p>
            <a:r>
              <a:rPr lang="en" sz="2133" b="1"/>
              <a:t>R-CNN Problem #3:</a:t>
            </a:r>
            <a:endParaRPr sz="2133" b="1"/>
          </a:p>
          <a:p>
            <a:r>
              <a:rPr lang="en" sz="2133"/>
              <a:t>Complex training pipeline</a:t>
            </a:r>
            <a:endParaRPr sz="2133"/>
          </a:p>
          <a:p>
            <a:endParaRPr sz="2133"/>
          </a:p>
          <a:p>
            <a:endParaRPr sz="2133"/>
          </a:p>
          <a:p>
            <a:endParaRPr sz="2133"/>
          </a:p>
          <a:p>
            <a:r>
              <a:rPr lang="en" sz="2133" b="1"/>
              <a:t>Solution:</a:t>
            </a:r>
            <a:endParaRPr sz="2133"/>
          </a:p>
          <a:p>
            <a:r>
              <a:rPr lang="en" sz="2133"/>
              <a:t>Just train the whole system end-to-end all at once!</a:t>
            </a:r>
            <a:endParaRPr sz="2133"/>
          </a:p>
          <a:p>
            <a:endParaRPr sz="2133"/>
          </a:p>
        </p:txBody>
      </p:sp>
      <p:sp>
        <p:nvSpPr>
          <p:cNvPr id="1148" name="Shape 1148"/>
          <p:cNvSpPr txBox="1"/>
          <p:nvPr/>
        </p:nvSpPr>
        <p:spPr>
          <a:xfrm>
            <a:off x="7332433" y="5588767"/>
            <a:ext cx="47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</a:rPr>
              <a:t>Slide credit: Ross Girschick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58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68</a:t>
            </a:fld>
            <a:endParaRPr/>
          </a:p>
        </p:txBody>
      </p:sp>
      <p:sp>
        <p:nvSpPr>
          <p:cNvPr id="1154" name="Shape 115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R-CNN: Region of Interest Pooling</a:t>
            </a:r>
            <a:endParaRPr sz="4000"/>
          </a:p>
        </p:txBody>
      </p:sp>
      <p:pic>
        <p:nvPicPr>
          <p:cNvPr id="1155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86" y="2319866"/>
            <a:ext cx="1812497" cy="150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/>
        </p:nvSpPr>
        <p:spPr>
          <a:xfrm>
            <a:off x="251633" y="3962333"/>
            <a:ext cx="2244800" cy="1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input image:</a:t>
            </a:r>
            <a:endParaRPr sz="2400"/>
          </a:p>
          <a:p>
            <a:pPr algn="ctr"/>
            <a:r>
              <a:rPr lang="en" sz="2400"/>
              <a:t>3 x 800 x 600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157" name="Shape 1157"/>
          <p:cNvSpPr/>
          <p:nvPr/>
        </p:nvSpPr>
        <p:spPr>
          <a:xfrm>
            <a:off x="719633" y="2356309"/>
            <a:ext cx="1075200" cy="14324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8" name="Shape 1158"/>
          <p:cNvSpPr/>
          <p:nvPr/>
        </p:nvSpPr>
        <p:spPr>
          <a:xfrm rot="5400000">
            <a:off x="2274433" y="2593184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9" name="Shape 1159"/>
          <p:cNvSpPr txBox="1"/>
          <p:nvPr/>
        </p:nvSpPr>
        <p:spPr>
          <a:xfrm>
            <a:off x="2017033" y="13609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1160" name="Shape 1160"/>
          <p:cNvSpPr/>
          <p:nvPr/>
        </p:nvSpPr>
        <p:spPr>
          <a:xfrm>
            <a:off x="3933033" y="2090100"/>
            <a:ext cx="1812400" cy="1756400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61" name="Shape 1161"/>
          <p:cNvSpPr txBox="1"/>
          <p:nvPr/>
        </p:nvSpPr>
        <p:spPr>
          <a:xfrm>
            <a:off x="3295633" y="4053500"/>
            <a:ext cx="254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conv features:</a:t>
            </a:r>
            <a:endParaRPr sz="2400"/>
          </a:p>
          <a:p>
            <a:pPr algn="ctr"/>
            <a:r>
              <a:rPr lang="en" sz="2400"/>
              <a:t>C x H x W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162" name="Shape 1162"/>
          <p:cNvSpPr/>
          <p:nvPr/>
        </p:nvSpPr>
        <p:spPr>
          <a:xfrm>
            <a:off x="9916767" y="2370539"/>
            <a:ext cx="142000" cy="150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63" name="Shape 1163"/>
          <p:cNvSpPr/>
          <p:nvPr/>
        </p:nvSpPr>
        <p:spPr>
          <a:xfrm>
            <a:off x="10301500" y="2546117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64" name="Shape 1164"/>
          <p:cNvSpPr/>
          <p:nvPr/>
        </p:nvSpPr>
        <p:spPr>
          <a:xfrm>
            <a:off x="10635367" y="2743917"/>
            <a:ext cx="1420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65" name="Shape 1165"/>
          <p:cNvSpPr txBox="1"/>
          <p:nvPr/>
        </p:nvSpPr>
        <p:spPr>
          <a:xfrm>
            <a:off x="9223500" y="1474184"/>
            <a:ext cx="2298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</a:t>
            </a:r>
            <a:endParaRPr sz="2400"/>
          </a:p>
        </p:txBody>
      </p:sp>
      <p:sp>
        <p:nvSpPr>
          <p:cNvPr id="1166" name="Shape 1166"/>
          <p:cNvSpPr txBox="1"/>
          <p:nvPr/>
        </p:nvSpPr>
        <p:spPr>
          <a:xfrm>
            <a:off x="8385433" y="4053500"/>
            <a:ext cx="346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Problem</a:t>
            </a:r>
            <a:r>
              <a:rPr lang="en" sz="2400"/>
              <a:t>: Fully-connected layers expect low-res conv features: C x h x w</a:t>
            </a:r>
            <a:endParaRPr sz="2400"/>
          </a:p>
          <a:p>
            <a:pPr algn="ctr"/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9122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69</a:t>
            </a:fld>
            <a:endParaRPr/>
          </a:p>
        </p:txBody>
      </p:sp>
      <p:sp>
        <p:nvSpPr>
          <p:cNvPr id="1172" name="Shape 1172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R-CNN: Region of Interest Pooling</a:t>
            </a:r>
            <a:endParaRPr sz="4000"/>
          </a:p>
        </p:txBody>
      </p:sp>
      <p:pic>
        <p:nvPicPr>
          <p:cNvPr id="1173" name="Shape 1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86" y="2319866"/>
            <a:ext cx="1812497" cy="150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 txBox="1"/>
          <p:nvPr/>
        </p:nvSpPr>
        <p:spPr>
          <a:xfrm>
            <a:off x="251633" y="3962333"/>
            <a:ext cx="2244800" cy="1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input image:</a:t>
            </a:r>
            <a:endParaRPr sz="2400"/>
          </a:p>
          <a:p>
            <a:pPr algn="ctr"/>
            <a:r>
              <a:rPr lang="en" sz="2400"/>
              <a:t>3 x 800 x 600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175" name="Shape 1175"/>
          <p:cNvSpPr/>
          <p:nvPr/>
        </p:nvSpPr>
        <p:spPr>
          <a:xfrm>
            <a:off x="719633" y="2356309"/>
            <a:ext cx="1075200" cy="14324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6" name="Shape 1176"/>
          <p:cNvSpPr/>
          <p:nvPr/>
        </p:nvSpPr>
        <p:spPr>
          <a:xfrm rot="5400000">
            <a:off x="2274433" y="2593184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7" name="Shape 1177"/>
          <p:cNvSpPr txBox="1"/>
          <p:nvPr/>
        </p:nvSpPr>
        <p:spPr>
          <a:xfrm>
            <a:off x="2017033" y="13609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1178" name="Shape 1178"/>
          <p:cNvSpPr/>
          <p:nvPr/>
        </p:nvSpPr>
        <p:spPr>
          <a:xfrm>
            <a:off x="3933033" y="2090100"/>
            <a:ext cx="1812400" cy="1756400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9" name="Shape 1179"/>
          <p:cNvSpPr txBox="1"/>
          <p:nvPr/>
        </p:nvSpPr>
        <p:spPr>
          <a:xfrm>
            <a:off x="3295633" y="4053500"/>
            <a:ext cx="254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conv features:</a:t>
            </a:r>
            <a:endParaRPr sz="2400"/>
          </a:p>
          <a:p>
            <a:pPr algn="ctr"/>
            <a:r>
              <a:rPr lang="en" sz="2400"/>
              <a:t>C x H x W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180" name="Shape 1180"/>
          <p:cNvSpPr/>
          <p:nvPr/>
        </p:nvSpPr>
        <p:spPr>
          <a:xfrm>
            <a:off x="9916767" y="2370539"/>
            <a:ext cx="142000" cy="150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Shape 1181"/>
          <p:cNvSpPr/>
          <p:nvPr/>
        </p:nvSpPr>
        <p:spPr>
          <a:xfrm>
            <a:off x="10301500" y="2546117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Shape 1182"/>
          <p:cNvSpPr/>
          <p:nvPr/>
        </p:nvSpPr>
        <p:spPr>
          <a:xfrm>
            <a:off x="10635367" y="2743917"/>
            <a:ext cx="1420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3" name="Shape 1183"/>
          <p:cNvSpPr txBox="1"/>
          <p:nvPr/>
        </p:nvSpPr>
        <p:spPr>
          <a:xfrm>
            <a:off x="9223500" y="1474184"/>
            <a:ext cx="2298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</a:t>
            </a:r>
            <a:endParaRPr sz="2400"/>
          </a:p>
        </p:txBody>
      </p:sp>
      <p:sp>
        <p:nvSpPr>
          <p:cNvPr id="1184" name="Shape 1184"/>
          <p:cNvSpPr/>
          <p:nvPr/>
        </p:nvSpPr>
        <p:spPr>
          <a:xfrm>
            <a:off x="4165703" y="2795939"/>
            <a:ext cx="731600" cy="982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85" name="Shape 1185"/>
          <p:cNvCxnSpPr>
            <a:stCxn id="1175" idx="0"/>
            <a:endCxn id="1184" idx="0"/>
          </p:cNvCxnSpPr>
          <p:nvPr/>
        </p:nvCxnSpPr>
        <p:spPr>
          <a:xfrm rot="-5400000" flipH="1">
            <a:off x="2674633" y="938909"/>
            <a:ext cx="439600" cy="3274400"/>
          </a:xfrm>
          <a:prstGeom prst="curvedConnector3">
            <a:avLst>
              <a:gd name="adj1" fmla="val -3047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86" name="Shape 1186"/>
          <p:cNvSpPr txBox="1"/>
          <p:nvPr/>
        </p:nvSpPr>
        <p:spPr>
          <a:xfrm>
            <a:off x="4214167" y="967233"/>
            <a:ext cx="3097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Project region proposal onto conv feature map</a:t>
            </a:r>
            <a:endParaRPr sz="2400"/>
          </a:p>
        </p:txBody>
      </p:sp>
      <p:sp>
        <p:nvSpPr>
          <p:cNvPr id="1187" name="Shape 1187"/>
          <p:cNvSpPr txBox="1"/>
          <p:nvPr/>
        </p:nvSpPr>
        <p:spPr>
          <a:xfrm>
            <a:off x="8385433" y="4053500"/>
            <a:ext cx="346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Problem</a:t>
            </a:r>
            <a:r>
              <a:rPr lang="en" sz="2400"/>
              <a:t>: Fully-connected layers expect low-res conv features: C x h x w</a:t>
            </a:r>
            <a:endParaRPr sz="2400"/>
          </a:p>
          <a:p>
            <a:pPr algn="ctr"/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4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27267" y="2133618"/>
            <a:ext cx="2676199" cy="222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327265" y="1014567"/>
            <a:ext cx="26764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rgbClr val="D9D9D9"/>
                </a:solidFill>
              </a:rPr>
              <a:t>Classification</a:t>
            </a:r>
            <a:endParaRPr sz="2667">
              <a:solidFill>
                <a:srgbClr val="D9D9D9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117464" y="996833"/>
            <a:ext cx="26764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/>
              <a:t>Classification + Localization</a:t>
            </a:r>
            <a:endParaRPr sz="2667">
              <a:solidFill>
                <a:srgbClr val="FF0000"/>
              </a:solidFill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Computer Vision Tasks</a:t>
            </a:r>
            <a:endParaRPr sz="4000"/>
          </a:p>
        </p:txBody>
      </p:sp>
      <p:grpSp>
        <p:nvGrpSpPr>
          <p:cNvPr id="154" name="Shape 154"/>
          <p:cNvGrpSpPr/>
          <p:nvPr/>
        </p:nvGrpSpPr>
        <p:grpSpPr>
          <a:xfrm>
            <a:off x="3117453" y="2142737"/>
            <a:ext cx="2676201" cy="2244667"/>
            <a:chOff x="448551" y="2723400"/>
            <a:chExt cx="2141875" cy="1796500"/>
          </a:xfrm>
        </p:grpSpPr>
        <p:pic>
          <p:nvPicPr>
            <p:cNvPr id="155" name="Shape 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1" y="2723400"/>
              <a:ext cx="2141875" cy="177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Shape 156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5907653" y="2151359"/>
            <a:ext cx="2969836" cy="2227423"/>
            <a:chOff x="4522198" y="2551275"/>
            <a:chExt cx="1907328" cy="1430525"/>
          </a:xfrm>
        </p:grpSpPr>
        <p:pic>
          <p:nvPicPr>
            <p:cNvPr id="158" name="Shape 15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8" cy="1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/>
            <p:nvPr/>
          </p:nvSpPr>
          <p:spPr>
            <a:xfrm>
              <a:off x="4670201" y="2954400"/>
              <a:ext cx="580500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4994250" y="2937597"/>
              <a:ext cx="485400" cy="5145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5360499" y="2637575"/>
              <a:ext cx="966000" cy="1238100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3" name="Shape 163"/>
          <p:cNvSpPr txBox="1"/>
          <p:nvPr/>
        </p:nvSpPr>
        <p:spPr>
          <a:xfrm>
            <a:off x="5907665" y="996833"/>
            <a:ext cx="29700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rgbClr val="D9D9D9"/>
                </a:solidFill>
              </a:rPr>
              <a:t>Object Detection</a:t>
            </a:r>
            <a:endParaRPr sz="2667">
              <a:solidFill>
                <a:srgbClr val="D9D9D9"/>
              </a:solidFill>
            </a:endParaRPr>
          </a:p>
        </p:txBody>
      </p:sp>
      <p:grpSp>
        <p:nvGrpSpPr>
          <p:cNvPr id="164" name="Shape 164"/>
          <p:cNvGrpSpPr/>
          <p:nvPr/>
        </p:nvGrpSpPr>
        <p:grpSpPr>
          <a:xfrm>
            <a:off x="8991497" y="2143866"/>
            <a:ext cx="2989812" cy="2242396"/>
            <a:chOff x="1976038" y="594325"/>
            <a:chExt cx="4083699" cy="3062824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5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67" name="Shape 167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68" name="Shape 168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169" name="Shape 169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170" name="Shape 170"/>
          <p:cNvSpPr txBox="1"/>
          <p:nvPr/>
        </p:nvSpPr>
        <p:spPr>
          <a:xfrm>
            <a:off x="8991499" y="996833"/>
            <a:ext cx="2970000" cy="1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>
                <a:solidFill>
                  <a:srgbClr val="D9D9D9"/>
                </a:solidFill>
              </a:rPr>
              <a:t>Instance Segmentation</a:t>
            </a:r>
            <a:endParaRPr sz="2667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41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/>
        </p:nvSpPr>
        <p:spPr>
          <a:xfrm>
            <a:off x="3933033" y="2090100"/>
            <a:ext cx="1812400" cy="1756400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3" name="Shape 11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70</a:t>
            </a:fld>
            <a:endParaRPr/>
          </a:p>
        </p:txBody>
      </p:sp>
      <p:sp>
        <p:nvSpPr>
          <p:cNvPr id="1194" name="Shape 119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R-CNN: Region of Interest Pooling</a:t>
            </a:r>
            <a:endParaRPr sz="4000"/>
          </a:p>
        </p:txBody>
      </p:sp>
      <p:pic>
        <p:nvPicPr>
          <p:cNvPr id="1195" name="Shape 1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86" y="2319866"/>
            <a:ext cx="1812497" cy="150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Shape 1196"/>
          <p:cNvSpPr txBox="1"/>
          <p:nvPr/>
        </p:nvSpPr>
        <p:spPr>
          <a:xfrm>
            <a:off x="251633" y="3962333"/>
            <a:ext cx="2244800" cy="1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input image:</a:t>
            </a:r>
            <a:endParaRPr sz="2400"/>
          </a:p>
          <a:p>
            <a:pPr algn="ctr"/>
            <a:r>
              <a:rPr lang="en" sz="2400"/>
              <a:t>3 x 800 x 600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197" name="Shape 1197"/>
          <p:cNvSpPr/>
          <p:nvPr/>
        </p:nvSpPr>
        <p:spPr>
          <a:xfrm>
            <a:off x="719633" y="2356309"/>
            <a:ext cx="1075200" cy="14324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8" name="Shape 1198"/>
          <p:cNvSpPr/>
          <p:nvPr/>
        </p:nvSpPr>
        <p:spPr>
          <a:xfrm rot="5400000">
            <a:off x="2274433" y="2593184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9" name="Shape 1199"/>
          <p:cNvSpPr txBox="1"/>
          <p:nvPr/>
        </p:nvSpPr>
        <p:spPr>
          <a:xfrm>
            <a:off x="2017033" y="13609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1200" name="Shape 1200"/>
          <p:cNvSpPr txBox="1"/>
          <p:nvPr/>
        </p:nvSpPr>
        <p:spPr>
          <a:xfrm>
            <a:off x="3295633" y="4053500"/>
            <a:ext cx="254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conv features:</a:t>
            </a:r>
            <a:endParaRPr sz="2400"/>
          </a:p>
          <a:p>
            <a:pPr algn="ctr"/>
            <a:r>
              <a:rPr lang="en" sz="2400"/>
              <a:t>C x H x W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201" name="Shape 1201"/>
          <p:cNvSpPr/>
          <p:nvPr/>
        </p:nvSpPr>
        <p:spPr>
          <a:xfrm>
            <a:off x="9916767" y="2370539"/>
            <a:ext cx="142000" cy="150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2" name="Shape 1202"/>
          <p:cNvSpPr/>
          <p:nvPr/>
        </p:nvSpPr>
        <p:spPr>
          <a:xfrm>
            <a:off x="10301500" y="2546117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3" name="Shape 1203"/>
          <p:cNvSpPr/>
          <p:nvPr/>
        </p:nvSpPr>
        <p:spPr>
          <a:xfrm>
            <a:off x="10635367" y="2743917"/>
            <a:ext cx="1420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4" name="Shape 1204"/>
          <p:cNvSpPr txBox="1"/>
          <p:nvPr/>
        </p:nvSpPr>
        <p:spPr>
          <a:xfrm>
            <a:off x="9223500" y="1474184"/>
            <a:ext cx="2298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</a:t>
            </a:r>
            <a:endParaRPr sz="2400"/>
          </a:p>
        </p:txBody>
      </p:sp>
      <p:sp>
        <p:nvSpPr>
          <p:cNvPr id="1205" name="Shape 1205"/>
          <p:cNvSpPr txBox="1"/>
          <p:nvPr/>
        </p:nvSpPr>
        <p:spPr>
          <a:xfrm>
            <a:off x="8385433" y="4053500"/>
            <a:ext cx="346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Problem</a:t>
            </a:r>
            <a:r>
              <a:rPr lang="en" sz="2400"/>
              <a:t>: Fully-connected layers expect low-res conv features: C x h x w</a:t>
            </a:r>
            <a:endParaRPr sz="2400"/>
          </a:p>
          <a:p>
            <a:pPr algn="ctr"/>
            <a:endParaRPr sz="2400"/>
          </a:p>
        </p:txBody>
      </p:sp>
      <p:cxnSp>
        <p:nvCxnSpPr>
          <p:cNvPr id="1206" name="Shape 1206"/>
          <p:cNvCxnSpPr/>
          <p:nvPr/>
        </p:nvCxnSpPr>
        <p:spPr>
          <a:xfrm>
            <a:off x="4311736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7" name="Shape 1207"/>
          <p:cNvCxnSpPr/>
          <p:nvPr/>
        </p:nvCxnSpPr>
        <p:spPr>
          <a:xfrm>
            <a:off x="4462603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8" name="Shape 1208"/>
          <p:cNvCxnSpPr/>
          <p:nvPr/>
        </p:nvCxnSpPr>
        <p:spPr>
          <a:xfrm>
            <a:off x="4634436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9" name="Shape 1209"/>
          <p:cNvCxnSpPr/>
          <p:nvPr/>
        </p:nvCxnSpPr>
        <p:spPr>
          <a:xfrm>
            <a:off x="4774803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4155133" y="3026873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1" name="Shape 1211"/>
          <p:cNvCxnSpPr/>
          <p:nvPr/>
        </p:nvCxnSpPr>
        <p:spPr>
          <a:xfrm rot="10800000">
            <a:off x="4155233" y="3255941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2" name="Shape 1212"/>
          <p:cNvCxnSpPr/>
          <p:nvPr/>
        </p:nvCxnSpPr>
        <p:spPr>
          <a:xfrm rot="10800000">
            <a:off x="4157927" y="3460400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3" name="Shape 1213"/>
          <p:cNvCxnSpPr/>
          <p:nvPr/>
        </p:nvCxnSpPr>
        <p:spPr>
          <a:xfrm rot="10800000">
            <a:off x="4155227" y="3611267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4" name="Shape 1214"/>
          <p:cNvCxnSpPr>
            <a:stCxn id="1215" idx="0"/>
            <a:endCxn id="1216" idx="1"/>
          </p:cNvCxnSpPr>
          <p:nvPr/>
        </p:nvCxnSpPr>
        <p:spPr>
          <a:xfrm rot="-5400000">
            <a:off x="4723703" y="1384139"/>
            <a:ext cx="1219600" cy="16040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6" name="Shape 1216"/>
          <p:cNvSpPr txBox="1"/>
          <p:nvPr/>
        </p:nvSpPr>
        <p:spPr>
          <a:xfrm>
            <a:off x="6135433" y="1246767"/>
            <a:ext cx="24384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Divide projected region into h x w grid</a:t>
            </a:r>
            <a:endParaRPr sz="2400"/>
          </a:p>
        </p:txBody>
      </p:sp>
      <p:sp>
        <p:nvSpPr>
          <p:cNvPr id="1215" name="Shape 1215"/>
          <p:cNvSpPr/>
          <p:nvPr/>
        </p:nvSpPr>
        <p:spPr>
          <a:xfrm>
            <a:off x="4165703" y="2795939"/>
            <a:ext cx="731600" cy="982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827604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/>
        </p:nvSpPr>
        <p:spPr>
          <a:xfrm>
            <a:off x="3933033" y="2090100"/>
            <a:ext cx="1812400" cy="1756400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2" name="Shape 12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71</a:t>
            </a:fld>
            <a:endParaRPr/>
          </a:p>
        </p:txBody>
      </p:sp>
      <p:sp>
        <p:nvSpPr>
          <p:cNvPr id="1223" name="Shape 1223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R-CNN: Region of Interest Pooling</a:t>
            </a:r>
            <a:endParaRPr sz="4000"/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86" y="2319866"/>
            <a:ext cx="1812497" cy="150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 txBox="1"/>
          <p:nvPr/>
        </p:nvSpPr>
        <p:spPr>
          <a:xfrm>
            <a:off x="251633" y="3962333"/>
            <a:ext cx="2244800" cy="1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input image:</a:t>
            </a:r>
            <a:endParaRPr sz="2400"/>
          </a:p>
          <a:p>
            <a:pPr algn="ctr"/>
            <a:r>
              <a:rPr lang="en" sz="2400"/>
              <a:t>3 x 800 x 600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226" name="Shape 1226"/>
          <p:cNvSpPr/>
          <p:nvPr/>
        </p:nvSpPr>
        <p:spPr>
          <a:xfrm>
            <a:off x="719633" y="2356309"/>
            <a:ext cx="1075200" cy="14324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7" name="Shape 1227"/>
          <p:cNvSpPr/>
          <p:nvPr/>
        </p:nvSpPr>
        <p:spPr>
          <a:xfrm rot="5400000">
            <a:off x="2274433" y="2593184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8" name="Shape 1228"/>
          <p:cNvSpPr txBox="1"/>
          <p:nvPr/>
        </p:nvSpPr>
        <p:spPr>
          <a:xfrm>
            <a:off x="2017033" y="13609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1229" name="Shape 1229"/>
          <p:cNvSpPr txBox="1"/>
          <p:nvPr/>
        </p:nvSpPr>
        <p:spPr>
          <a:xfrm>
            <a:off x="3295633" y="4053500"/>
            <a:ext cx="254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conv features:</a:t>
            </a:r>
            <a:endParaRPr sz="2400"/>
          </a:p>
          <a:p>
            <a:pPr algn="ctr"/>
            <a:r>
              <a:rPr lang="en" sz="2400"/>
              <a:t>C x H x W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230" name="Shape 1230"/>
          <p:cNvSpPr/>
          <p:nvPr/>
        </p:nvSpPr>
        <p:spPr>
          <a:xfrm>
            <a:off x="9916767" y="2370539"/>
            <a:ext cx="142000" cy="150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1" name="Shape 1231"/>
          <p:cNvSpPr/>
          <p:nvPr/>
        </p:nvSpPr>
        <p:spPr>
          <a:xfrm>
            <a:off x="10301500" y="2546117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Shape 1232"/>
          <p:cNvSpPr/>
          <p:nvPr/>
        </p:nvSpPr>
        <p:spPr>
          <a:xfrm>
            <a:off x="10635367" y="2743917"/>
            <a:ext cx="1420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Shape 1233"/>
          <p:cNvSpPr txBox="1"/>
          <p:nvPr/>
        </p:nvSpPr>
        <p:spPr>
          <a:xfrm>
            <a:off x="9223500" y="1474184"/>
            <a:ext cx="2298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</a:t>
            </a:r>
            <a:endParaRPr sz="2400"/>
          </a:p>
        </p:txBody>
      </p:sp>
      <p:cxnSp>
        <p:nvCxnSpPr>
          <p:cNvPr id="1234" name="Shape 1234"/>
          <p:cNvCxnSpPr/>
          <p:nvPr/>
        </p:nvCxnSpPr>
        <p:spPr>
          <a:xfrm>
            <a:off x="4311736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5" name="Shape 1235"/>
          <p:cNvCxnSpPr/>
          <p:nvPr/>
        </p:nvCxnSpPr>
        <p:spPr>
          <a:xfrm>
            <a:off x="4462603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6" name="Shape 1236"/>
          <p:cNvCxnSpPr/>
          <p:nvPr/>
        </p:nvCxnSpPr>
        <p:spPr>
          <a:xfrm>
            <a:off x="4634436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7" name="Shape 1237"/>
          <p:cNvCxnSpPr/>
          <p:nvPr/>
        </p:nvCxnSpPr>
        <p:spPr>
          <a:xfrm>
            <a:off x="4774803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8" name="Shape 1238"/>
          <p:cNvCxnSpPr/>
          <p:nvPr/>
        </p:nvCxnSpPr>
        <p:spPr>
          <a:xfrm rot="10800000">
            <a:off x="4155133" y="3026873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9" name="Shape 1239"/>
          <p:cNvCxnSpPr/>
          <p:nvPr/>
        </p:nvCxnSpPr>
        <p:spPr>
          <a:xfrm rot="10800000">
            <a:off x="4155233" y="3255941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0" name="Shape 1240"/>
          <p:cNvCxnSpPr/>
          <p:nvPr/>
        </p:nvCxnSpPr>
        <p:spPr>
          <a:xfrm rot="10800000">
            <a:off x="4157927" y="3460400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1" name="Shape 1241"/>
          <p:cNvCxnSpPr/>
          <p:nvPr/>
        </p:nvCxnSpPr>
        <p:spPr>
          <a:xfrm rot="10800000">
            <a:off x="4155227" y="3611267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2" name="Shape 1242"/>
          <p:cNvSpPr/>
          <p:nvPr/>
        </p:nvSpPr>
        <p:spPr>
          <a:xfrm>
            <a:off x="6854549" y="2277207"/>
            <a:ext cx="1478000" cy="1432400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43" name="Shape 1243"/>
          <p:cNvCxnSpPr/>
          <p:nvPr/>
        </p:nvCxnSpPr>
        <p:spPr>
          <a:xfrm rot="10800000">
            <a:off x="6854944" y="3177728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4" name="Shape 1244"/>
          <p:cNvCxnSpPr/>
          <p:nvPr/>
        </p:nvCxnSpPr>
        <p:spPr>
          <a:xfrm rot="10800000">
            <a:off x="6848839" y="3318137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5" name="Shape 1245"/>
          <p:cNvCxnSpPr/>
          <p:nvPr/>
        </p:nvCxnSpPr>
        <p:spPr>
          <a:xfrm rot="10800000">
            <a:off x="6853200" y="3448080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6857560" y="3578024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7" name="Shape 1247"/>
          <p:cNvCxnSpPr/>
          <p:nvPr/>
        </p:nvCxnSpPr>
        <p:spPr>
          <a:xfrm rot="-5400000">
            <a:off x="7070799" y="3384420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8" name="Shape 1248"/>
          <p:cNvCxnSpPr/>
          <p:nvPr/>
        </p:nvCxnSpPr>
        <p:spPr>
          <a:xfrm rot="-5400000">
            <a:off x="6930391" y="3378316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9" name="Shape 1249"/>
          <p:cNvCxnSpPr/>
          <p:nvPr/>
        </p:nvCxnSpPr>
        <p:spPr>
          <a:xfrm rot="-5400000">
            <a:off x="6800447" y="3382676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0" name="Shape 1250"/>
          <p:cNvCxnSpPr/>
          <p:nvPr/>
        </p:nvCxnSpPr>
        <p:spPr>
          <a:xfrm rot="-5400000">
            <a:off x="6670503" y="3387037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1" name="Shape 1251"/>
          <p:cNvSpPr/>
          <p:nvPr/>
        </p:nvSpPr>
        <p:spPr>
          <a:xfrm>
            <a:off x="4165703" y="2795939"/>
            <a:ext cx="731600" cy="982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2" name="Shape 1252"/>
          <p:cNvSpPr txBox="1"/>
          <p:nvPr/>
        </p:nvSpPr>
        <p:spPr>
          <a:xfrm>
            <a:off x="5745433" y="1037467"/>
            <a:ext cx="19488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Max-pool within each grid cell</a:t>
            </a:r>
            <a:endParaRPr sz="2400"/>
          </a:p>
        </p:txBody>
      </p:sp>
      <p:cxnSp>
        <p:nvCxnSpPr>
          <p:cNvPr id="1253" name="Shape 1253"/>
          <p:cNvCxnSpPr>
            <a:endCxn id="1252" idx="1"/>
          </p:cNvCxnSpPr>
          <p:nvPr/>
        </p:nvCxnSpPr>
        <p:spPr>
          <a:xfrm rot="-5400000">
            <a:off x="4469233" y="1519867"/>
            <a:ext cx="1338400" cy="12140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55" name="Shape 1255"/>
          <p:cNvCxnSpPr>
            <a:stCxn id="1252" idx="3"/>
            <a:endCxn id="1242" idx="0"/>
          </p:cNvCxnSpPr>
          <p:nvPr/>
        </p:nvCxnSpPr>
        <p:spPr>
          <a:xfrm>
            <a:off x="7694233" y="1457667"/>
            <a:ext cx="281600" cy="8196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6" name="Shape 1256"/>
          <p:cNvSpPr txBox="1"/>
          <p:nvPr/>
        </p:nvSpPr>
        <p:spPr>
          <a:xfrm>
            <a:off x="5973963" y="4041125"/>
            <a:ext cx="254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RoI conv features:</a:t>
            </a:r>
            <a:endParaRPr sz="2400"/>
          </a:p>
          <a:p>
            <a:pPr algn="ctr"/>
            <a:r>
              <a:rPr lang="en" sz="2400"/>
              <a:t>C x h x w</a:t>
            </a:r>
            <a:br>
              <a:rPr lang="en" sz="2400"/>
            </a:br>
            <a:r>
              <a:rPr lang="en" sz="2400"/>
              <a:t>for region proposal</a:t>
            </a:r>
            <a:endParaRPr sz="2400"/>
          </a:p>
        </p:txBody>
      </p:sp>
      <p:sp>
        <p:nvSpPr>
          <p:cNvPr id="1257" name="Shape 1257"/>
          <p:cNvSpPr txBox="1"/>
          <p:nvPr/>
        </p:nvSpPr>
        <p:spPr>
          <a:xfrm>
            <a:off x="8385433" y="4053500"/>
            <a:ext cx="346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 expect low-res conv features: </a:t>
            </a:r>
            <a:br>
              <a:rPr lang="en" sz="2400"/>
            </a:br>
            <a:r>
              <a:rPr lang="en" sz="2400"/>
              <a:t>C x h x w</a:t>
            </a:r>
            <a:endParaRPr sz="2400"/>
          </a:p>
          <a:p>
            <a:pPr algn="ctr"/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45930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/>
        </p:nvSpPr>
        <p:spPr>
          <a:xfrm>
            <a:off x="3933033" y="2090100"/>
            <a:ext cx="1812400" cy="1756400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3" name="Shape 12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72</a:t>
            </a:fld>
            <a:endParaRPr/>
          </a:p>
        </p:txBody>
      </p:sp>
      <p:sp>
        <p:nvSpPr>
          <p:cNvPr id="1264" name="Shape 126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R-CNN: Region of Interest Pooling</a:t>
            </a:r>
            <a:endParaRPr sz="4000"/>
          </a:p>
        </p:txBody>
      </p:sp>
      <p:pic>
        <p:nvPicPr>
          <p:cNvPr id="1265" name="Shape 1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86" y="2319866"/>
            <a:ext cx="1812497" cy="150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51633" y="3962333"/>
            <a:ext cx="2244800" cy="1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input image:</a:t>
            </a:r>
            <a:endParaRPr sz="2400"/>
          </a:p>
          <a:p>
            <a:pPr algn="ctr"/>
            <a:r>
              <a:rPr lang="en" sz="2400"/>
              <a:t>3 x 800 x 600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267" name="Shape 1267"/>
          <p:cNvSpPr/>
          <p:nvPr/>
        </p:nvSpPr>
        <p:spPr>
          <a:xfrm>
            <a:off x="719633" y="2356309"/>
            <a:ext cx="1075200" cy="14324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8" name="Shape 1268"/>
          <p:cNvSpPr/>
          <p:nvPr/>
        </p:nvSpPr>
        <p:spPr>
          <a:xfrm rot="5400000">
            <a:off x="2274433" y="2593184"/>
            <a:ext cx="1401200" cy="9572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9" name="Shape 1269"/>
          <p:cNvSpPr txBox="1"/>
          <p:nvPr/>
        </p:nvSpPr>
        <p:spPr>
          <a:xfrm>
            <a:off x="2017033" y="1360900"/>
            <a:ext cx="1916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Convolution</a:t>
            </a:r>
            <a:endParaRPr sz="2400"/>
          </a:p>
          <a:p>
            <a:pPr algn="ctr"/>
            <a:r>
              <a:rPr lang="en" sz="2400"/>
              <a:t> and Pooling</a:t>
            </a:r>
            <a:endParaRPr sz="2400"/>
          </a:p>
        </p:txBody>
      </p:sp>
      <p:sp>
        <p:nvSpPr>
          <p:cNvPr id="1270" name="Shape 1270"/>
          <p:cNvSpPr txBox="1"/>
          <p:nvPr/>
        </p:nvSpPr>
        <p:spPr>
          <a:xfrm>
            <a:off x="3295633" y="4053500"/>
            <a:ext cx="254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Hi-res conv features:</a:t>
            </a:r>
            <a:endParaRPr sz="2400"/>
          </a:p>
          <a:p>
            <a:pPr algn="ctr"/>
            <a:r>
              <a:rPr lang="en" sz="2400"/>
              <a:t>C x H x W</a:t>
            </a:r>
            <a:br>
              <a:rPr lang="en" sz="2400"/>
            </a:br>
            <a:r>
              <a:rPr lang="en" sz="2400"/>
              <a:t>with region proposal</a:t>
            </a:r>
            <a:endParaRPr sz="2400"/>
          </a:p>
        </p:txBody>
      </p:sp>
      <p:sp>
        <p:nvSpPr>
          <p:cNvPr id="1271" name="Shape 1271"/>
          <p:cNvSpPr/>
          <p:nvPr/>
        </p:nvSpPr>
        <p:spPr>
          <a:xfrm>
            <a:off x="9916767" y="2370539"/>
            <a:ext cx="142000" cy="150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2" name="Shape 1272"/>
          <p:cNvSpPr/>
          <p:nvPr/>
        </p:nvSpPr>
        <p:spPr>
          <a:xfrm>
            <a:off x="10301500" y="2546117"/>
            <a:ext cx="142000" cy="115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3" name="Shape 1273"/>
          <p:cNvSpPr/>
          <p:nvPr/>
        </p:nvSpPr>
        <p:spPr>
          <a:xfrm>
            <a:off x="10635367" y="2743917"/>
            <a:ext cx="142000" cy="7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4" name="Shape 1274"/>
          <p:cNvSpPr txBox="1"/>
          <p:nvPr/>
        </p:nvSpPr>
        <p:spPr>
          <a:xfrm>
            <a:off x="9223500" y="1474184"/>
            <a:ext cx="2298000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</a:t>
            </a:r>
            <a:endParaRPr sz="2400"/>
          </a:p>
        </p:txBody>
      </p:sp>
      <p:cxnSp>
        <p:nvCxnSpPr>
          <p:cNvPr id="1275" name="Shape 1275"/>
          <p:cNvCxnSpPr/>
          <p:nvPr/>
        </p:nvCxnSpPr>
        <p:spPr>
          <a:xfrm>
            <a:off x="4311736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6" name="Shape 1276"/>
          <p:cNvCxnSpPr/>
          <p:nvPr/>
        </p:nvCxnSpPr>
        <p:spPr>
          <a:xfrm>
            <a:off x="4462603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7" name="Shape 1277"/>
          <p:cNvCxnSpPr/>
          <p:nvPr/>
        </p:nvCxnSpPr>
        <p:spPr>
          <a:xfrm>
            <a:off x="4634436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8" name="Shape 1278"/>
          <p:cNvCxnSpPr/>
          <p:nvPr/>
        </p:nvCxnSpPr>
        <p:spPr>
          <a:xfrm>
            <a:off x="4774803" y="2795939"/>
            <a:ext cx="0" cy="9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9" name="Shape 1279"/>
          <p:cNvCxnSpPr/>
          <p:nvPr/>
        </p:nvCxnSpPr>
        <p:spPr>
          <a:xfrm rot="10800000">
            <a:off x="4155133" y="3026873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0" name="Shape 1280"/>
          <p:cNvCxnSpPr/>
          <p:nvPr/>
        </p:nvCxnSpPr>
        <p:spPr>
          <a:xfrm rot="10800000">
            <a:off x="4155233" y="3255941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1" name="Shape 1281"/>
          <p:cNvCxnSpPr/>
          <p:nvPr/>
        </p:nvCxnSpPr>
        <p:spPr>
          <a:xfrm rot="10800000">
            <a:off x="4157927" y="3460400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2" name="Shape 1282"/>
          <p:cNvCxnSpPr/>
          <p:nvPr/>
        </p:nvCxnSpPr>
        <p:spPr>
          <a:xfrm rot="10800000">
            <a:off x="4155227" y="3611267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83" name="Shape 1283"/>
          <p:cNvSpPr/>
          <p:nvPr/>
        </p:nvSpPr>
        <p:spPr>
          <a:xfrm>
            <a:off x="6854549" y="2277207"/>
            <a:ext cx="1478000" cy="1432400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84" name="Shape 1284"/>
          <p:cNvCxnSpPr/>
          <p:nvPr/>
        </p:nvCxnSpPr>
        <p:spPr>
          <a:xfrm rot="10800000">
            <a:off x="6854944" y="3177728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5" name="Shape 1285"/>
          <p:cNvCxnSpPr/>
          <p:nvPr/>
        </p:nvCxnSpPr>
        <p:spPr>
          <a:xfrm rot="10800000">
            <a:off x="6848839" y="3318137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6" name="Shape 1286"/>
          <p:cNvCxnSpPr/>
          <p:nvPr/>
        </p:nvCxnSpPr>
        <p:spPr>
          <a:xfrm rot="10800000">
            <a:off x="6853200" y="3448080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7" name="Shape 1287"/>
          <p:cNvCxnSpPr/>
          <p:nvPr/>
        </p:nvCxnSpPr>
        <p:spPr>
          <a:xfrm rot="10800000">
            <a:off x="6857560" y="3578024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8" name="Shape 1288"/>
          <p:cNvCxnSpPr/>
          <p:nvPr/>
        </p:nvCxnSpPr>
        <p:spPr>
          <a:xfrm rot="-5400000">
            <a:off x="7070799" y="3384420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9" name="Shape 1289"/>
          <p:cNvCxnSpPr/>
          <p:nvPr/>
        </p:nvCxnSpPr>
        <p:spPr>
          <a:xfrm rot="-5400000">
            <a:off x="6930391" y="3378316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0" name="Shape 1290"/>
          <p:cNvCxnSpPr/>
          <p:nvPr/>
        </p:nvCxnSpPr>
        <p:spPr>
          <a:xfrm rot="-5400000">
            <a:off x="6800447" y="3382676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1" name="Shape 1291"/>
          <p:cNvCxnSpPr/>
          <p:nvPr/>
        </p:nvCxnSpPr>
        <p:spPr>
          <a:xfrm rot="-5400000">
            <a:off x="6670503" y="3387037"/>
            <a:ext cx="71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2" name="Shape 1292"/>
          <p:cNvSpPr/>
          <p:nvPr/>
        </p:nvSpPr>
        <p:spPr>
          <a:xfrm>
            <a:off x="4165703" y="2795939"/>
            <a:ext cx="731600" cy="9828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3" name="Shape 1293"/>
          <p:cNvSpPr txBox="1"/>
          <p:nvPr/>
        </p:nvSpPr>
        <p:spPr>
          <a:xfrm>
            <a:off x="5745433" y="1037467"/>
            <a:ext cx="26400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Can back propagate similar to max pooling</a:t>
            </a:r>
            <a:endParaRPr sz="2400"/>
          </a:p>
        </p:txBody>
      </p:sp>
      <p:cxnSp>
        <p:nvCxnSpPr>
          <p:cNvPr id="1294" name="Shape 1294"/>
          <p:cNvCxnSpPr>
            <a:endCxn id="1293" idx="1"/>
          </p:cNvCxnSpPr>
          <p:nvPr/>
        </p:nvCxnSpPr>
        <p:spPr>
          <a:xfrm rot="-5400000">
            <a:off x="4469233" y="1519867"/>
            <a:ext cx="1338400" cy="12140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296" name="Shape 1296"/>
          <p:cNvCxnSpPr>
            <a:stCxn id="1293" idx="3"/>
            <a:endCxn id="1283" idx="0"/>
          </p:cNvCxnSpPr>
          <p:nvPr/>
        </p:nvCxnSpPr>
        <p:spPr>
          <a:xfrm flipH="1">
            <a:off x="7975833" y="1457667"/>
            <a:ext cx="409600" cy="819600"/>
          </a:xfrm>
          <a:prstGeom prst="curvedConnector4">
            <a:avLst>
              <a:gd name="adj1" fmla="val -77515"/>
              <a:gd name="adj2" fmla="val 7563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297" name="Shape 1297"/>
          <p:cNvSpPr txBox="1"/>
          <p:nvPr/>
        </p:nvSpPr>
        <p:spPr>
          <a:xfrm>
            <a:off x="5973963" y="4041125"/>
            <a:ext cx="254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RoI conv features:</a:t>
            </a:r>
            <a:endParaRPr sz="2400"/>
          </a:p>
          <a:p>
            <a:pPr algn="ctr"/>
            <a:r>
              <a:rPr lang="en" sz="2400"/>
              <a:t>C x h x w</a:t>
            </a:r>
            <a:br>
              <a:rPr lang="en" sz="2400"/>
            </a:br>
            <a:r>
              <a:rPr lang="en" sz="2400"/>
              <a:t>for region proposal</a:t>
            </a:r>
            <a:endParaRPr sz="2400"/>
          </a:p>
        </p:txBody>
      </p:sp>
      <p:sp>
        <p:nvSpPr>
          <p:cNvPr id="1298" name="Shape 1298"/>
          <p:cNvSpPr txBox="1"/>
          <p:nvPr/>
        </p:nvSpPr>
        <p:spPr>
          <a:xfrm>
            <a:off x="8385433" y="4053500"/>
            <a:ext cx="34640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Fully-connected layers expect low-res conv features: </a:t>
            </a:r>
            <a:br>
              <a:rPr lang="en" sz="2400"/>
            </a:br>
            <a:r>
              <a:rPr lang="en" sz="2400"/>
              <a:t>C x h x w</a:t>
            </a:r>
            <a:endParaRPr sz="2400"/>
          </a:p>
          <a:p>
            <a:pPr algn="ctr"/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45818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73</a:t>
            </a:fld>
            <a:endParaRPr/>
          </a:p>
        </p:txBody>
      </p:sp>
      <p:sp>
        <p:nvSpPr>
          <p:cNvPr id="1304" name="Shape 130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 Results</a:t>
            </a:r>
            <a:endParaRPr sz="4000"/>
          </a:p>
        </p:txBody>
      </p:sp>
      <p:graphicFrame>
        <p:nvGraphicFramePr>
          <p:cNvPr id="1305" name="Shape 1305"/>
          <p:cNvGraphicFramePr/>
          <p:nvPr/>
        </p:nvGraphicFramePr>
        <p:xfrm>
          <a:off x="1574800" y="1882333"/>
          <a:ext cx="9651999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7333"/>
                <a:gridCol w="3217333"/>
                <a:gridCol w="3217333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R-CNN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Fast R-CNN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Training Time: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84 hours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9.5 hours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8.8x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  <p:sp>
        <p:nvSpPr>
          <p:cNvPr id="1306" name="Shape 1306"/>
          <p:cNvSpPr txBox="1"/>
          <p:nvPr/>
        </p:nvSpPr>
        <p:spPr>
          <a:xfrm>
            <a:off x="3428900" y="5658967"/>
            <a:ext cx="584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Using VGG-16 CNN on Pascal VOC 2007 dataset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07" name="Shape 1307"/>
          <p:cNvSpPr txBox="1"/>
          <p:nvPr/>
        </p:nvSpPr>
        <p:spPr>
          <a:xfrm>
            <a:off x="107433" y="2816533"/>
            <a:ext cx="1392000" cy="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Faster!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70382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74</a:t>
            </a:fld>
            <a:endParaRPr/>
          </a:p>
        </p:txBody>
      </p:sp>
      <p:sp>
        <p:nvSpPr>
          <p:cNvPr id="1313" name="Shape 1313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 Results</a:t>
            </a:r>
            <a:endParaRPr sz="4000"/>
          </a:p>
        </p:txBody>
      </p:sp>
      <p:graphicFrame>
        <p:nvGraphicFramePr>
          <p:cNvPr id="1314" name="Shape 1314"/>
          <p:cNvGraphicFramePr/>
          <p:nvPr/>
        </p:nvGraphicFramePr>
        <p:xfrm>
          <a:off x="1574800" y="1882333"/>
          <a:ext cx="9651999" cy="3047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7333"/>
                <a:gridCol w="3217333"/>
                <a:gridCol w="3217333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R-CNN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Fast R-CNN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Training Time: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84 hours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9.5 hours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8.8x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Test time per image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47 seconds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0.32 seconds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146x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  <p:sp>
        <p:nvSpPr>
          <p:cNvPr id="1315" name="Shape 1315"/>
          <p:cNvSpPr txBox="1"/>
          <p:nvPr/>
        </p:nvSpPr>
        <p:spPr>
          <a:xfrm>
            <a:off x="3428900" y="5658967"/>
            <a:ext cx="584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Using VGG-16 CNN on Pascal VOC 2007 dataset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16" name="Shape 1316"/>
          <p:cNvSpPr txBox="1"/>
          <p:nvPr/>
        </p:nvSpPr>
        <p:spPr>
          <a:xfrm>
            <a:off x="107433" y="2816533"/>
            <a:ext cx="1392000" cy="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Faster!</a:t>
            </a:r>
            <a:endParaRPr sz="2400"/>
          </a:p>
        </p:txBody>
      </p:sp>
      <p:sp>
        <p:nvSpPr>
          <p:cNvPr id="1317" name="Shape 1317"/>
          <p:cNvSpPr txBox="1"/>
          <p:nvPr/>
        </p:nvSpPr>
        <p:spPr>
          <a:xfrm>
            <a:off x="107433" y="4003467"/>
            <a:ext cx="1528000" cy="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FASTER!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85374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75</a:t>
            </a:fld>
            <a:endParaRPr/>
          </a:p>
        </p:txBody>
      </p:sp>
      <p:sp>
        <p:nvSpPr>
          <p:cNvPr id="1323" name="Shape 1323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 Results</a:t>
            </a:r>
            <a:endParaRPr sz="4000"/>
          </a:p>
        </p:txBody>
      </p:sp>
      <p:graphicFrame>
        <p:nvGraphicFramePr>
          <p:cNvPr id="1324" name="Shape 1324"/>
          <p:cNvGraphicFramePr/>
          <p:nvPr/>
        </p:nvGraphicFramePr>
        <p:xfrm>
          <a:off x="1574800" y="1882333"/>
          <a:ext cx="9651999" cy="3657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7333"/>
                <a:gridCol w="3217333"/>
                <a:gridCol w="3217333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R-CNN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Fast R-CNN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Training Time: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84 hours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9.5 hours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8.8x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Test time per image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47 seconds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0.32 seconds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146x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mAP (VOC 2007)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66.0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66.9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  <p:sp>
        <p:nvSpPr>
          <p:cNvPr id="1325" name="Shape 1325"/>
          <p:cNvSpPr txBox="1"/>
          <p:nvPr/>
        </p:nvSpPr>
        <p:spPr>
          <a:xfrm>
            <a:off x="3428900" y="5658967"/>
            <a:ext cx="5846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Using VGG-16 CNN on Pascal VOC 2007 dataset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26" name="Shape 1326"/>
          <p:cNvSpPr txBox="1"/>
          <p:nvPr/>
        </p:nvSpPr>
        <p:spPr>
          <a:xfrm>
            <a:off x="107433" y="2816533"/>
            <a:ext cx="1392000" cy="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Faster!</a:t>
            </a:r>
            <a:endParaRPr sz="2400"/>
          </a:p>
        </p:txBody>
      </p:sp>
      <p:sp>
        <p:nvSpPr>
          <p:cNvPr id="1327" name="Shape 1327"/>
          <p:cNvSpPr txBox="1"/>
          <p:nvPr/>
        </p:nvSpPr>
        <p:spPr>
          <a:xfrm>
            <a:off x="107433" y="4003467"/>
            <a:ext cx="1528000" cy="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FASTER!</a:t>
            </a:r>
            <a:endParaRPr sz="2400"/>
          </a:p>
        </p:txBody>
      </p:sp>
      <p:sp>
        <p:nvSpPr>
          <p:cNvPr id="1328" name="Shape 1328"/>
          <p:cNvSpPr txBox="1"/>
          <p:nvPr/>
        </p:nvSpPr>
        <p:spPr>
          <a:xfrm>
            <a:off x="0" y="4979333"/>
            <a:ext cx="1528000" cy="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Better!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26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76</a:t>
            </a:fld>
            <a:endParaRPr/>
          </a:p>
        </p:txBody>
      </p:sp>
      <p:sp>
        <p:nvSpPr>
          <p:cNvPr id="1334" name="Shape 1334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 Problem:</a:t>
            </a:r>
            <a:endParaRPr sz="4000"/>
          </a:p>
        </p:txBody>
      </p:sp>
      <p:graphicFrame>
        <p:nvGraphicFramePr>
          <p:cNvPr id="1335" name="Shape 1335"/>
          <p:cNvGraphicFramePr/>
          <p:nvPr/>
        </p:nvGraphicFramePr>
        <p:xfrm>
          <a:off x="1270000" y="1983933"/>
          <a:ext cx="9651999" cy="3413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7333"/>
                <a:gridCol w="3217333"/>
                <a:gridCol w="3217333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R-CNN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Fast R-CNN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Test time per image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47 seconds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0.32 seconds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146x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  <a:tr h="97532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Test time per image</a:t>
                      </a:r>
                      <a:endParaRPr sz="24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with Selective Search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50 seconds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2 seconds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25x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</a:tbl>
          </a:graphicData>
        </a:graphic>
      </p:graphicFrame>
      <p:sp>
        <p:nvSpPr>
          <p:cNvPr id="1336" name="Shape 1336"/>
          <p:cNvSpPr txBox="1"/>
          <p:nvPr/>
        </p:nvSpPr>
        <p:spPr>
          <a:xfrm>
            <a:off x="1500233" y="933667"/>
            <a:ext cx="79024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Test-time speeds don’t include region proposals</a:t>
            </a: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75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77</a:t>
            </a:fld>
            <a:endParaRPr/>
          </a:p>
        </p:txBody>
      </p:sp>
      <p:sp>
        <p:nvSpPr>
          <p:cNvPr id="1342" name="Shape 1342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 R-CNN </a:t>
            </a:r>
            <a:r>
              <a:rPr lang="en" sz="4000" strike="sngStrike"/>
              <a:t>Problem</a:t>
            </a:r>
            <a:r>
              <a:rPr lang="en" sz="4000"/>
              <a:t> Solution:</a:t>
            </a:r>
            <a:endParaRPr sz="4000"/>
          </a:p>
        </p:txBody>
      </p:sp>
      <p:graphicFrame>
        <p:nvGraphicFramePr>
          <p:cNvPr id="1343" name="Shape 1343"/>
          <p:cNvGraphicFramePr/>
          <p:nvPr/>
        </p:nvGraphicFramePr>
        <p:xfrm>
          <a:off x="1270000" y="1983933"/>
          <a:ext cx="9651999" cy="3413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7333"/>
                <a:gridCol w="3217333"/>
                <a:gridCol w="3217333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R-CNN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Fast R-CNN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Test time per image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47 seconds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0.32 seconds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146x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  <a:tr h="97532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Test time per image</a:t>
                      </a:r>
                      <a:endParaRPr sz="24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with Selective Search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50 seconds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2 seconds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25x</a:t>
                      </a:r>
                      <a:endParaRPr sz="2400" b="1"/>
                    </a:p>
                  </a:txBody>
                  <a:tcPr marL="121900" marR="121900" marT="121900" marB="121900" anchor="ctr"/>
                </a:tc>
              </a:tr>
            </a:tbl>
          </a:graphicData>
        </a:graphic>
      </p:graphicFrame>
      <p:sp>
        <p:nvSpPr>
          <p:cNvPr id="1344" name="Shape 1344"/>
          <p:cNvSpPr txBox="1"/>
          <p:nvPr/>
        </p:nvSpPr>
        <p:spPr>
          <a:xfrm>
            <a:off x="1500233" y="933667"/>
            <a:ext cx="79024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Test-time speeds don’t include region proposals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Just make the CNN do region proposals too!</a:t>
            </a: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311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78</a:t>
            </a:fld>
            <a:endParaRPr/>
          </a:p>
        </p:txBody>
      </p:sp>
      <p:sp>
        <p:nvSpPr>
          <p:cNvPr id="1350" name="Shape 1350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Faster R-CNN:</a:t>
            </a:r>
            <a:endParaRPr sz="4000"/>
          </a:p>
        </p:txBody>
      </p:sp>
      <p:pic>
        <p:nvPicPr>
          <p:cNvPr id="1351" name="Shape 1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832" y="1037433"/>
            <a:ext cx="4533235" cy="493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/>
          <p:nvPr/>
        </p:nvSpPr>
        <p:spPr>
          <a:xfrm>
            <a:off x="5015667" y="765367"/>
            <a:ext cx="1130400" cy="55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3" name="Shape 1353"/>
          <p:cNvSpPr txBox="1"/>
          <p:nvPr/>
        </p:nvSpPr>
        <p:spPr>
          <a:xfrm>
            <a:off x="6858833" y="405167"/>
            <a:ext cx="493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Insert a </a:t>
            </a:r>
            <a:r>
              <a:rPr lang="en" sz="2400" b="1"/>
              <a:t>Region Proposal Network (RPN)</a:t>
            </a:r>
            <a:r>
              <a:rPr lang="en" sz="2400"/>
              <a:t> after the last convolutional layer</a:t>
            </a:r>
            <a:endParaRPr sz="2400"/>
          </a:p>
          <a:p>
            <a:endParaRPr sz="2400"/>
          </a:p>
          <a:p>
            <a:r>
              <a:rPr lang="en" sz="2400"/>
              <a:t>RPN trained to produce region proposals directly; no need for external region proposals!</a:t>
            </a:r>
            <a:endParaRPr sz="2400"/>
          </a:p>
          <a:p>
            <a:endParaRPr sz="2400"/>
          </a:p>
          <a:p>
            <a:r>
              <a:rPr lang="en" sz="2400"/>
              <a:t>After RPN, use RoI Pooling and an upstream classifier and bbox regressor just like Fast R-CNN</a:t>
            </a:r>
            <a:endParaRPr sz="2400"/>
          </a:p>
        </p:txBody>
      </p:sp>
      <p:sp>
        <p:nvSpPr>
          <p:cNvPr id="1354" name="Shape 1354"/>
          <p:cNvSpPr txBox="1"/>
          <p:nvPr/>
        </p:nvSpPr>
        <p:spPr>
          <a:xfrm>
            <a:off x="6554033" y="5171233"/>
            <a:ext cx="55676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Ren et al,</a:t>
            </a:r>
            <a:r>
              <a:rPr lang="en" sz="1467">
                <a:solidFill>
                  <a:schemeClr val="dk1"/>
                </a:solidFill>
              </a:rPr>
              <a:t> “Faster R-CNN: Towards Real-Time Object Detection with Region Proposal Networks”, NIPS 2015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/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Slide credit: Ross Girschick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16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79</a:t>
            </a:fld>
            <a:endParaRPr/>
          </a:p>
        </p:txBody>
      </p:sp>
      <p:sp>
        <p:nvSpPr>
          <p:cNvPr id="1360" name="Shape 1360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Faster R-CNN: Region Proposal Network</a:t>
            </a:r>
            <a:endParaRPr sz="4000"/>
          </a:p>
        </p:txBody>
      </p:sp>
      <p:pic>
        <p:nvPicPr>
          <p:cNvPr id="1361" name="Shape 1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767" y="1003167"/>
            <a:ext cx="4409567" cy="4600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Shape 1362"/>
          <p:cNvSpPr txBox="1"/>
          <p:nvPr/>
        </p:nvSpPr>
        <p:spPr>
          <a:xfrm>
            <a:off x="515600" y="995600"/>
            <a:ext cx="5923200" cy="4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Slide a small window on the feature map</a:t>
            </a:r>
            <a:endParaRPr sz="2400"/>
          </a:p>
          <a:p>
            <a:endParaRPr sz="2400"/>
          </a:p>
          <a:p>
            <a:pPr>
              <a:buClr>
                <a:schemeClr val="dk1"/>
              </a:buClr>
              <a:buSzPts val="1100"/>
            </a:pPr>
            <a:endParaRPr sz="2400"/>
          </a:p>
          <a:p>
            <a:pPr>
              <a:buClr>
                <a:schemeClr val="dk1"/>
              </a:buClr>
              <a:buSzPts val="1100"/>
            </a:pPr>
            <a:r>
              <a:rPr lang="en" sz="2400"/>
              <a:t>Build a small network for:</a:t>
            </a:r>
            <a:endParaRPr sz="2400"/>
          </a:p>
          <a:p>
            <a:pPr>
              <a:buClr>
                <a:schemeClr val="dk1"/>
              </a:buClr>
              <a:buSzPts val="1100"/>
            </a:pPr>
            <a:r>
              <a:rPr lang="en" sz="2400"/>
              <a:t>• classifying object or not-object, and</a:t>
            </a:r>
            <a:endParaRPr sz="2400"/>
          </a:p>
          <a:p>
            <a:r>
              <a:rPr lang="en" sz="2400"/>
              <a:t>• regressing bbox locations</a:t>
            </a:r>
            <a:endParaRPr sz="2400"/>
          </a:p>
          <a:p>
            <a:endParaRPr sz="2400"/>
          </a:p>
          <a:p>
            <a:pPr>
              <a:buClr>
                <a:schemeClr val="dk1"/>
              </a:buClr>
              <a:buSzPts val="1100"/>
            </a:pPr>
            <a:endParaRPr sz="2400"/>
          </a:p>
          <a:p>
            <a:pPr>
              <a:buClr>
                <a:schemeClr val="dk1"/>
              </a:buClr>
              <a:buSzPts val="1100"/>
            </a:pPr>
            <a:r>
              <a:rPr lang="en" sz="2400"/>
              <a:t>Position of the sliding window provides localization</a:t>
            </a:r>
            <a:endParaRPr sz="2400"/>
          </a:p>
          <a:p>
            <a:pPr>
              <a:buClr>
                <a:schemeClr val="dk1"/>
              </a:buClr>
              <a:buSzPts val="1100"/>
            </a:pPr>
            <a:r>
              <a:rPr lang="en" sz="2400"/>
              <a:t>information with reference to the image</a:t>
            </a:r>
            <a:endParaRPr sz="2400"/>
          </a:p>
          <a:p>
            <a:endParaRPr sz="2400"/>
          </a:p>
          <a:p>
            <a:endParaRPr sz="2400"/>
          </a:p>
          <a:p>
            <a:pPr>
              <a:buClr>
                <a:schemeClr val="dk1"/>
              </a:buClr>
              <a:buSzPts val="1100"/>
            </a:pPr>
            <a:r>
              <a:rPr lang="en" sz="2400"/>
              <a:t>Box regression provides finer localization information</a:t>
            </a:r>
            <a:endParaRPr sz="2400"/>
          </a:p>
          <a:p>
            <a:pPr>
              <a:buClr>
                <a:schemeClr val="dk1"/>
              </a:buClr>
              <a:buSzPts val="1100"/>
            </a:pPr>
            <a:r>
              <a:rPr lang="en" sz="2400"/>
              <a:t>with reference to this sliding window</a:t>
            </a:r>
            <a:endParaRPr sz="2400"/>
          </a:p>
          <a:p>
            <a:endParaRPr sz="2400"/>
          </a:p>
        </p:txBody>
      </p:sp>
      <p:sp>
        <p:nvSpPr>
          <p:cNvPr id="1363" name="Shape 1363"/>
          <p:cNvSpPr txBox="1"/>
          <p:nvPr/>
        </p:nvSpPr>
        <p:spPr>
          <a:xfrm>
            <a:off x="9609867" y="3023800"/>
            <a:ext cx="13708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 x 1 conv</a:t>
            </a:r>
            <a:endParaRPr sz="2400"/>
          </a:p>
        </p:txBody>
      </p:sp>
      <p:sp>
        <p:nvSpPr>
          <p:cNvPr id="1364" name="Shape 1364"/>
          <p:cNvSpPr txBox="1"/>
          <p:nvPr/>
        </p:nvSpPr>
        <p:spPr>
          <a:xfrm>
            <a:off x="10357267" y="2128133"/>
            <a:ext cx="13708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 x 1 conv</a:t>
            </a:r>
            <a:endParaRPr sz="2400"/>
          </a:p>
        </p:txBody>
      </p:sp>
      <p:sp>
        <p:nvSpPr>
          <p:cNvPr id="1365" name="Shape 1365"/>
          <p:cNvSpPr txBox="1"/>
          <p:nvPr/>
        </p:nvSpPr>
        <p:spPr>
          <a:xfrm>
            <a:off x="6792967" y="2128133"/>
            <a:ext cx="13708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 x 1 conv</a:t>
            </a:r>
            <a:endParaRPr sz="2400"/>
          </a:p>
        </p:txBody>
      </p:sp>
      <p:sp>
        <p:nvSpPr>
          <p:cNvPr id="1366" name="Shape 1366"/>
          <p:cNvSpPr txBox="1"/>
          <p:nvPr/>
        </p:nvSpPr>
        <p:spPr>
          <a:xfrm>
            <a:off x="0" y="5700267"/>
            <a:ext cx="55676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</a:rPr>
              <a:t>Slide credit: Kaiming He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Classification + Localization: Task</a:t>
            </a:r>
            <a:endParaRPr sz="4000"/>
          </a:p>
        </p:txBody>
      </p:sp>
      <p:sp>
        <p:nvSpPr>
          <p:cNvPr id="177" name="Shape 177"/>
          <p:cNvSpPr txBox="1"/>
          <p:nvPr/>
        </p:nvSpPr>
        <p:spPr>
          <a:xfrm>
            <a:off x="378533" y="1024233"/>
            <a:ext cx="11344800" cy="4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Classification</a:t>
            </a:r>
            <a:r>
              <a:rPr lang="en" sz="2400"/>
              <a:t>: C classes</a:t>
            </a:r>
            <a:endParaRPr sz="2400"/>
          </a:p>
          <a:p>
            <a:r>
              <a:rPr lang="en" sz="2400"/>
              <a:t>	</a:t>
            </a:r>
            <a:r>
              <a:rPr lang="en" sz="2400" b="1"/>
              <a:t>Input: </a:t>
            </a:r>
            <a:r>
              <a:rPr lang="en" sz="2400"/>
              <a:t>Image</a:t>
            </a:r>
            <a:endParaRPr sz="2400"/>
          </a:p>
          <a:p>
            <a:r>
              <a:rPr lang="en" sz="2400"/>
              <a:t>	</a:t>
            </a:r>
            <a:r>
              <a:rPr lang="en" sz="2400" b="1"/>
              <a:t>Output:</a:t>
            </a:r>
            <a:r>
              <a:rPr lang="en" sz="2400"/>
              <a:t> Class label</a:t>
            </a:r>
            <a:endParaRPr sz="2400"/>
          </a:p>
          <a:p>
            <a:r>
              <a:rPr lang="en" sz="2400"/>
              <a:t>	</a:t>
            </a:r>
            <a:r>
              <a:rPr lang="en" sz="2400" b="1"/>
              <a:t>Evaluation metric:</a:t>
            </a:r>
            <a:r>
              <a:rPr lang="en" sz="2400"/>
              <a:t> Accuracy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 b="1"/>
              <a:t>Localization</a:t>
            </a:r>
            <a:r>
              <a:rPr lang="en" sz="2400"/>
              <a:t>:</a:t>
            </a:r>
            <a:endParaRPr sz="2400"/>
          </a:p>
          <a:p>
            <a:r>
              <a:rPr lang="en" sz="2400"/>
              <a:t>	</a:t>
            </a:r>
            <a:r>
              <a:rPr lang="en" sz="2400" b="1"/>
              <a:t>Input:</a:t>
            </a:r>
            <a:r>
              <a:rPr lang="en" sz="2400"/>
              <a:t> Image</a:t>
            </a:r>
            <a:endParaRPr sz="2400"/>
          </a:p>
          <a:p>
            <a:r>
              <a:rPr lang="en" sz="2400"/>
              <a:t>	</a:t>
            </a:r>
            <a:r>
              <a:rPr lang="en" sz="2400" b="1"/>
              <a:t>Output</a:t>
            </a:r>
            <a:r>
              <a:rPr lang="en" sz="2400"/>
              <a:t>: Box in the image (x, y, w, h)</a:t>
            </a:r>
            <a:endParaRPr sz="2400"/>
          </a:p>
          <a:p>
            <a:r>
              <a:rPr lang="en" sz="2400"/>
              <a:t>	</a:t>
            </a:r>
            <a:r>
              <a:rPr lang="en" sz="2400" b="1"/>
              <a:t>Evaluation metric:</a:t>
            </a:r>
            <a:r>
              <a:rPr lang="en" sz="2400"/>
              <a:t> Intersection over Union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 b="1"/>
              <a:t>Classification + Localization</a:t>
            </a:r>
            <a:r>
              <a:rPr lang="en" sz="2400"/>
              <a:t>: Do both</a:t>
            </a:r>
            <a:endParaRPr sz="2400"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567" y="1094000"/>
            <a:ext cx="1799168" cy="1492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7581633" y="1840384"/>
            <a:ext cx="1224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8951133" y="1599967"/>
            <a:ext cx="880000" cy="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CAT</a:t>
            </a:r>
            <a:endParaRPr sz="2400"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51" y="3285716"/>
            <a:ext cx="1799168" cy="1492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Shape 182"/>
          <p:cNvCxnSpPr/>
          <p:nvPr/>
        </p:nvCxnSpPr>
        <p:spPr>
          <a:xfrm>
            <a:off x="9265533" y="4032084"/>
            <a:ext cx="1224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3" name="Shape 183"/>
          <p:cNvSpPr txBox="1"/>
          <p:nvPr/>
        </p:nvSpPr>
        <p:spPr>
          <a:xfrm>
            <a:off x="10430367" y="3791700"/>
            <a:ext cx="1648800" cy="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(x, y, w, h)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808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80</a:t>
            </a:fld>
            <a:endParaRPr/>
          </a:p>
        </p:txBody>
      </p:sp>
      <p:pic>
        <p:nvPicPr>
          <p:cNvPr id="1372" name="Shape 1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467" y="1347234"/>
            <a:ext cx="6117967" cy="4163533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Shape 1373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Faster R-CNN: Region Proposal Network</a:t>
            </a:r>
            <a:endParaRPr sz="4000"/>
          </a:p>
        </p:txBody>
      </p:sp>
      <p:sp>
        <p:nvSpPr>
          <p:cNvPr id="1374" name="Shape 1374"/>
          <p:cNvSpPr/>
          <p:nvPr/>
        </p:nvSpPr>
        <p:spPr>
          <a:xfrm>
            <a:off x="5381967" y="2743300"/>
            <a:ext cx="1130400" cy="55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5" name="Shape 1375"/>
          <p:cNvSpPr txBox="1"/>
          <p:nvPr/>
        </p:nvSpPr>
        <p:spPr>
          <a:xfrm>
            <a:off x="515600" y="995600"/>
            <a:ext cx="5065200" cy="4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Use </a:t>
            </a:r>
            <a:r>
              <a:rPr lang="en" sz="2400" b="1"/>
              <a:t>N anchor boxes</a:t>
            </a:r>
            <a:r>
              <a:rPr lang="en" sz="2400"/>
              <a:t> at each location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Anchors are </a:t>
            </a:r>
            <a:r>
              <a:rPr lang="en" sz="2400" b="1"/>
              <a:t>translation invariant</a:t>
            </a:r>
            <a:r>
              <a:rPr lang="en" sz="2400"/>
              <a:t>: use the same ones at every location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Regression gives offsets from anchor boxes</a:t>
            </a:r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Classification gives the probability that each (regressed) anchor shows an object</a:t>
            </a:r>
            <a:endParaRPr sz="2400"/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22480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81</a:t>
            </a:fld>
            <a:endParaRPr/>
          </a:p>
        </p:txBody>
      </p:sp>
      <p:sp>
        <p:nvSpPr>
          <p:cNvPr id="1381" name="Shape 138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Faster R-CNN: Training</a:t>
            </a:r>
            <a:endParaRPr sz="4000"/>
          </a:p>
        </p:txBody>
      </p:sp>
      <p:sp>
        <p:nvSpPr>
          <p:cNvPr id="1382" name="Shape 1382"/>
          <p:cNvSpPr txBox="1"/>
          <p:nvPr/>
        </p:nvSpPr>
        <p:spPr>
          <a:xfrm>
            <a:off x="369067" y="771467"/>
            <a:ext cx="6624400" cy="5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 the paper: Ugly pipeline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Use alternating optimization to train RPN, then Fast R-CNN with RPN proposals, etc.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More complex than it has to be</a:t>
            </a:r>
            <a:endParaRPr sz="2400"/>
          </a:p>
          <a:p>
            <a:endParaRPr sz="2400"/>
          </a:p>
          <a:p>
            <a:r>
              <a:rPr lang="en" sz="2400"/>
              <a:t>Since publication: Joint training!</a:t>
            </a:r>
            <a:br>
              <a:rPr lang="en" sz="2400"/>
            </a:br>
            <a:r>
              <a:rPr lang="en" sz="2400"/>
              <a:t>One network, four losses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RPN classification (anchor good / bad)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RPN regression (anchor -&gt; proposal)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Fast R-CNN classification (over classes)</a:t>
            </a:r>
            <a:endParaRPr sz="2400"/>
          </a:p>
          <a:p>
            <a:pPr marL="609585" indent="-457189">
              <a:buSzPts val="1800"/>
              <a:buChar char="-"/>
            </a:pPr>
            <a:r>
              <a:rPr lang="en" sz="2400"/>
              <a:t>Fast R-CNN regression (proposal -&gt; box)</a:t>
            </a:r>
            <a:endParaRPr sz="2400"/>
          </a:p>
        </p:txBody>
      </p:sp>
      <p:pic>
        <p:nvPicPr>
          <p:cNvPr id="1383" name="Shape 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700" y="1278167"/>
            <a:ext cx="4844533" cy="3842632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Shape 1384"/>
          <p:cNvSpPr/>
          <p:nvPr/>
        </p:nvSpPr>
        <p:spPr>
          <a:xfrm>
            <a:off x="7108700" y="1183967"/>
            <a:ext cx="1915200" cy="55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5" name="Shape 1385"/>
          <p:cNvSpPr txBox="1"/>
          <p:nvPr/>
        </p:nvSpPr>
        <p:spPr>
          <a:xfrm>
            <a:off x="0" y="5700267"/>
            <a:ext cx="55676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</a:rPr>
              <a:t>Slide credit: Ross Girschick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44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82</a:t>
            </a:fld>
            <a:endParaRPr/>
          </a:p>
        </p:txBody>
      </p:sp>
      <p:sp>
        <p:nvSpPr>
          <p:cNvPr id="1391" name="Shape 1391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Faster R-CNN: Results</a:t>
            </a:r>
            <a:endParaRPr sz="4000"/>
          </a:p>
        </p:txBody>
      </p:sp>
      <p:graphicFrame>
        <p:nvGraphicFramePr>
          <p:cNvPr id="1392" name="Shape 1392"/>
          <p:cNvGraphicFramePr/>
          <p:nvPr/>
        </p:nvGraphicFramePr>
        <p:xfrm>
          <a:off x="884000" y="2204800"/>
          <a:ext cx="10340268" cy="280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09467"/>
                <a:gridCol w="2260667"/>
                <a:gridCol w="2585067"/>
                <a:gridCol w="2585067"/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R-CNN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Fast R-CNN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Faster R-CNN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97532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Test time per image</a:t>
                      </a:r>
                      <a:br>
                        <a:rPr lang="en" sz="2400"/>
                      </a:br>
                      <a:r>
                        <a:rPr lang="en" sz="2400"/>
                        <a:t>(with proposals)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50 seconds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 seconds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 seconds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(Speedup)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25x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250x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mAP (VOC 2007)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66.0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66.9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66.9</a:t>
                      </a:r>
                      <a:endParaRPr sz="2400" b="1"/>
                    </a:p>
                  </a:txBody>
                  <a:tcPr marL="121900" marR="121900" marT="121900" marB="1219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05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83</a:t>
            </a:fld>
            <a:endParaRPr/>
          </a:p>
        </p:txBody>
      </p:sp>
      <p:sp>
        <p:nvSpPr>
          <p:cNvPr id="1398" name="Shape 1398"/>
          <p:cNvSpPr txBox="1"/>
          <p:nvPr/>
        </p:nvSpPr>
        <p:spPr>
          <a:xfrm>
            <a:off x="161167" y="93267"/>
            <a:ext cx="102692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Object Detection State-of-the-art:</a:t>
            </a:r>
            <a:br>
              <a:rPr lang="en" sz="4000"/>
            </a:br>
            <a:r>
              <a:rPr lang="en" sz="4000"/>
              <a:t>ResNet 101 + Faster R-CNN + some extras</a:t>
            </a:r>
            <a:endParaRPr sz="4000"/>
          </a:p>
        </p:txBody>
      </p:sp>
      <p:pic>
        <p:nvPicPr>
          <p:cNvPr id="1399" name="Shape 1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133" y="1998967"/>
            <a:ext cx="8810131" cy="308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Shape 1400"/>
          <p:cNvSpPr txBox="1"/>
          <p:nvPr/>
        </p:nvSpPr>
        <p:spPr>
          <a:xfrm>
            <a:off x="0" y="5700267"/>
            <a:ext cx="6177200" cy="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</a:rPr>
              <a:t>He et. al, “Deep Residual Learning for Image Recognition”, arXiv 2015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17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84</a:t>
            </a:fld>
            <a:endParaRPr/>
          </a:p>
        </p:txBody>
      </p:sp>
      <p:sp>
        <p:nvSpPr>
          <p:cNvPr id="1406" name="Shape 1406"/>
          <p:cNvSpPr txBox="1"/>
          <p:nvPr/>
        </p:nvSpPr>
        <p:spPr>
          <a:xfrm>
            <a:off x="161167" y="93267"/>
            <a:ext cx="102692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ImageNet Detection 2013 - 2015</a:t>
            </a:r>
            <a:endParaRPr sz="4000"/>
          </a:p>
        </p:txBody>
      </p:sp>
      <p:pic>
        <p:nvPicPr>
          <p:cNvPr id="1407" name="Shape 1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868" y="880300"/>
            <a:ext cx="8486265" cy="5097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0603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85</a:t>
            </a:fld>
            <a:endParaRPr/>
          </a:p>
        </p:txBody>
      </p:sp>
      <p:sp>
        <p:nvSpPr>
          <p:cNvPr id="1413" name="Shape 1413"/>
          <p:cNvSpPr txBox="1"/>
          <p:nvPr/>
        </p:nvSpPr>
        <p:spPr>
          <a:xfrm>
            <a:off x="161167" y="93267"/>
            <a:ext cx="10269200" cy="1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YOLO: You Only Look Once</a:t>
            </a:r>
            <a:endParaRPr sz="4000"/>
          </a:p>
          <a:p>
            <a:r>
              <a:rPr lang="en" sz="4000"/>
              <a:t>Detection as Regression</a:t>
            </a:r>
            <a:endParaRPr sz="4000"/>
          </a:p>
        </p:txBody>
      </p:sp>
      <p:pic>
        <p:nvPicPr>
          <p:cNvPr id="1414" name="Shape 1414"/>
          <p:cNvPicPr preferRelativeResize="0"/>
          <p:nvPr/>
        </p:nvPicPr>
        <p:blipFill rotWithShape="1">
          <a:blip r:embed="rId3">
            <a:alphaModFix/>
          </a:blip>
          <a:srcRect t="3873"/>
          <a:stretch/>
        </p:blipFill>
        <p:spPr>
          <a:xfrm>
            <a:off x="7144501" y="893534"/>
            <a:ext cx="4821500" cy="28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Shape 1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651" y="4132618"/>
            <a:ext cx="5864832" cy="17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Shape 1416"/>
          <p:cNvSpPr txBox="1"/>
          <p:nvPr/>
        </p:nvSpPr>
        <p:spPr>
          <a:xfrm>
            <a:off x="275133" y="1522867"/>
            <a:ext cx="5864800" cy="4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Divide image into S x S grid</a:t>
            </a:r>
            <a:endParaRPr sz="2400"/>
          </a:p>
          <a:p>
            <a:endParaRPr sz="2400"/>
          </a:p>
          <a:p>
            <a:r>
              <a:rPr lang="en" sz="2400"/>
              <a:t>Within each grid cell predict:</a:t>
            </a:r>
            <a:endParaRPr sz="2400"/>
          </a:p>
          <a:p>
            <a:r>
              <a:rPr lang="en" sz="2400"/>
              <a:t>	B Boxes: 4 coordinates + confidence</a:t>
            </a:r>
            <a:endParaRPr sz="2400"/>
          </a:p>
          <a:p>
            <a:r>
              <a:rPr lang="en" sz="2400"/>
              <a:t>	Class scores: C numbers</a:t>
            </a:r>
            <a:endParaRPr sz="2400"/>
          </a:p>
          <a:p>
            <a:endParaRPr sz="2400"/>
          </a:p>
          <a:p>
            <a:r>
              <a:rPr lang="en" sz="2400"/>
              <a:t>Regression from image to </a:t>
            </a:r>
            <a:br>
              <a:rPr lang="en" sz="2400"/>
            </a:br>
            <a:r>
              <a:rPr lang="en" sz="2400"/>
              <a:t>7 x 7 x (5 * B + C) tensor</a:t>
            </a:r>
            <a:endParaRPr sz="2400"/>
          </a:p>
          <a:p>
            <a:endParaRPr sz="2400"/>
          </a:p>
          <a:p>
            <a:r>
              <a:rPr lang="en" sz="2400"/>
              <a:t>Direct prediction using a CNN</a:t>
            </a:r>
            <a:endParaRPr sz="2400"/>
          </a:p>
          <a:p>
            <a:endParaRPr sz="2400"/>
          </a:p>
          <a:p>
            <a:r>
              <a:rPr lang="en" sz="1333"/>
              <a:t>Redmon et al, “You Only Look Once: </a:t>
            </a:r>
            <a:br>
              <a:rPr lang="en" sz="1333"/>
            </a:br>
            <a:r>
              <a:rPr lang="en" sz="1333"/>
              <a:t>Unified, Real-Time Object Detection”, arXiv 2015</a:t>
            </a:r>
            <a:endParaRPr sz="1333"/>
          </a:p>
          <a:p>
            <a:endParaRPr sz="2400"/>
          </a:p>
          <a:p>
            <a:endParaRPr sz="2400"/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681647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86</a:t>
            </a:fld>
            <a:endParaRPr/>
          </a:p>
        </p:txBody>
      </p:sp>
      <p:sp>
        <p:nvSpPr>
          <p:cNvPr id="1422" name="Shape 1422"/>
          <p:cNvSpPr txBox="1"/>
          <p:nvPr/>
        </p:nvSpPr>
        <p:spPr>
          <a:xfrm>
            <a:off x="161167" y="93267"/>
            <a:ext cx="10269200" cy="1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YOLO: You Only Look Once</a:t>
            </a:r>
            <a:endParaRPr sz="4000"/>
          </a:p>
          <a:p>
            <a:r>
              <a:rPr lang="en" sz="4000"/>
              <a:t>Detection as Regression</a:t>
            </a:r>
            <a:endParaRPr sz="4000"/>
          </a:p>
        </p:txBody>
      </p:sp>
      <p:pic>
        <p:nvPicPr>
          <p:cNvPr id="1423" name="Shape 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618" y="1906385"/>
            <a:ext cx="62611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Shape 1424"/>
          <p:cNvSpPr txBox="1"/>
          <p:nvPr/>
        </p:nvSpPr>
        <p:spPr>
          <a:xfrm>
            <a:off x="275133" y="1522867"/>
            <a:ext cx="5024400" cy="4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r>
              <a:rPr lang="en" sz="2400"/>
              <a:t>Faster than Faster R-CNN, but not as good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r>
              <a:rPr lang="en" sz="1333"/>
              <a:t>Redmon et al, “You Only Look Once: </a:t>
            </a:r>
            <a:br>
              <a:rPr lang="en" sz="1333"/>
            </a:br>
            <a:r>
              <a:rPr lang="en" sz="1333"/>
              <a:t>Unified, Real-Time Object Detection”, arXiv 2015</a:t>
            </a:r>
            <a:endParaRPr sz="1333"/>
          </a:p>
          <a:p>
            <a:endParaRPr sz="2400"/>
          </a:p>
          <a:p>
            <a:endParaRPr sz="2400"/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310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161167" y="93267"/>
            <a:ext cx="102692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Classification + Localization: ImageNet</a:t>
            </a:r>
            <a:endParaRPr sz="4000"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800" y="1035367"/>
            <a:ext cx="6184501" cy="488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65200" y="1146700"/>
            <a:ext cx="5510800" cy="47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/>
              <a:t>1000 classes (same as classification)</a:t>
            </a:r>
            <a:endParaRPr sz="2133"/>
          </a:p>
          <a:p>
            <a:endParaRPr sz="2133"/>
          </a:p>
          <a:p>
            <a:r>
              <a:rPr lang="en" sz="2133"/>
              <a:t>Each image has 1 class, at least one bounding box</a:t>
            </a:r>
            <a:endParaRPr sz="2133"/>
          </a:p>
          <a:p>
            <a:endParaRPr sz="2133"/>
          </a:p>
          <a:p>
            <a:r>
              <a:rPr lang="en" sz="2133"/>
              <a:t>~800 training images per class</a:t>
            </a:r>
            <a:endParaRPr sz="2133"/>
          </a:p>
          <a:p>
            <a:endParaRPr sz="2133"/>
          </a:p>
          <a:p>
            <a:r>
              <a:rPr lang="en" sz="2133"/>
              <a:t>Algorithm produces 5 (class, box) guesses</a:t>
            </a:r>
            <a:endParaRPr sz="2133"/>
          </a:p>
          <a:p>
            <a:endParaRPr sz="2133"/>
          </a:p>
          <a:p>
            <a:r>
              <a:rPr lang="en" sz="2133"/>
              <a:t>Example is correct if at least one one guess has correct class AND bounding box at least 0.5 intersection over union (IoU)</a:t>
            </a:r>
            <a:endParaRPr sz="2133"/>
          </a:p>
        </p:txBody>
      </p:sp>
      <p:sp>
        <p:nvSpPr>
          <p:cNvPr id="192" name="Shape 192"/>
          <p:cNvSpPr txBox="1"/>
          <p:nvPr/>
        </p:nvSpPr>
        <p:spPr>
          <a:xfrm>
            <a:off x="66800" y="5800367"/>
            <a:ext cx="5510800" cy="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Krizhevsky et. al. 2012</a:t>
            </a:r>
            <a:endParaRPr sz="1333"/>
          </a:p>
        </p:txBody>
      </p:sp>
    </p:spTree>
    <p:extLst>
      <p:ext uri="{BB962C8B-B14F-4D97-AF65-F5344CB8AC3E}">
        <p14:creationId xmlns:p14="http://schemas.microsoft.com/office/powerpoint/2010/main" val="994172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2778</Words>
  <Application>Microsoft Macintosh PowerPoint</Application>
  <PresentationFormat>Widescreen</PresentationFormat>
  <Paragraphs>830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Calibri</vt:lpstr>
      <vt:lpstr>Cambria</vt:lpstr>
      <vt:lpstr>Rockwell</vt:lpstr>
      <vt:lpstr>Rockwell Condensed</vt:lpstr>
      <vt:lpstr>Rockwell Extra Bold</vt:lpstr>
      <vt:lpstr>Verdana</vt:lpstr>
      <vt:lpstr>Wingdings</vt:lpstr>
      <vt:lpstr>Helvetica Neue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rishanthmaanav@gmail.com</dc:creator>
  <cp:lastModifiedBy>rishanthmaanav@gmail.com</cp:lastModifiedBy>
  <cp:revision>3</cp:revision>
  <dcterms:created xsi:type="dcterms:W3CDTF">2018-02-04T12:50:31Z</dcterms:created>
  <dcterms:modified xsi:type="dcterms:W3CDTF">2018-02-04T13:00:16Z</dcterms:modified>
</cp:coreProperties>
</file>